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2.bin" ContentType="application/vnd.ms-office.activeX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activeX/activeX3.bin" ContentType="application/vnd.ms-office.activeX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activeX/activeX1.bin" ContentType="application/vnd.ms-office.activeX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0" r:id="rId2"/>
    <p:sldId id="332" r:id="rId3"/>
    <p:sldId id="331" r:id="rId4"/>
    <p:sldId id="257" r:id="rId5"/>
    <p:sldId id="288" r:id="rId6"/>
    <p:sldId id="293" r:id="rId7"/>
    <p:sldId id="304" r:id="rId8"/>
    <p:sldId id="289" r:id="rId9"/>
    <p:sldId id="294" r:id="rId10"/>
    <p:sldId id="295" r:id="rId11"/>
    <p:sldId id="296" r:id="rId12"/>
    <p:sldId id="308" r:id="rId13"/>
    <p:sldId id="305" r:id="rId14"/>
    <p:sldId id="290" r:id="rId15"/>
    <p:sldId id="292" r:id="rId16"/>
    <p:sldId id="291" r:id="rId17"/>
    <p:sldId id="297" r:id="rId18"/>
    <p:sldId id="301" r:id="rId19"/>
    <p:sldId id="298" r:id="rId20"/>
    <p:sldId id="309" r:id="rId21"/>
    <p:sldId id="302" r:id="rId22"/>
    <p:sldId id="299" r:id="rId23"/>
    <p:sldId id="300" r:id="rId24"/>
    <p:sldId id="314" r:id="rId25"/>
    <p:sldId id="315" r:id="rId26"/>
    <p:sldId id="316" r:id="rId27"/>
    <p:sldId id="318" r:id="rId28"/>
    <p:sldId id="319" r:id="rId29"/>
    <p:sldId id="320" r:id="rId30"/>
    <p:sldId id="321" r:id="rId31"/>
    <p:sldId id="322" r:id="rId32"/>
    <p:sldId id="333" r:id="rId33"/>
    <p:sldId id="326" r:id="rId34"/>
    <p:sldId id="327" r:id="rId35"/>
    <p:sldId id="329" r:id="rId36"/>
    <p:sldId id="330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CCCC"/>
    <a:srgbClr val="00582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88" autoAdjust="0"/>
    <p:restoredTop sz="99639" autoAdjust="0"/>
  </p:normalViewPr>
  <p:slideViewPr>
    <p:cSldViewPr>
      <p:cViewPr varScale="1">
        <p:scale>
          <a:sx n="107" d="100"/>
          <a:sy n="107" d="100"/>
        </p:scale>
        <p:origin x="-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9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5" Type="http://schemas.openxmlformats.org/officeDocument/2006/relationships/image" Target="../media/image51.wmf"/><Relationship Id="rId4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11" Type="http://schemas.openxmlformats.org/officeDocument/2006/relationships/image" Target="../media/image106.w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wmf"/><Relationship Id="rId18" Type="http://schemas.openxmlformats.org/officeDocument/2006/relationships/image" Target="../media/image125.wmf"/><Relationship Id="rId3" Type="http://schemas.openxmlformats.org/officeDocument/2006/relationships/image" Target="../media/image110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17" Type="http://schemas.openxmlformats.org/officeDocument/2006/relationships/image" Target="../media/image124.wmf"/><Relationship Id="rId2" Type="http://schemas.openxmlformats.org/officeDocument/2006/relationships/image" Target="../media/image109.wmf"/><Relationship Id="rId16" Type="http://schemas.openxmlformats.org/officeDocument/2006/relationships/image" Target="../media/image123.wmf"/><Relationship Id="rId1" Type="http://schemas.openxmlformats.org/officeDocument/2006/relationships/image" Target="../media/image97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wmf"/><Relationship Id="rId10" Type="http://schemas.openxmlformats.org/officeDocument/2006/relationships/image" Target="../media/image117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.wmf"/><Relationship Id="rId1" Type="http://schemas.openxmlformats.org/officeDocument/2006/relationships/image" Target="../media/image13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8C92C-0829-4A18-B7D6-F10ED57AE9A7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E19F9-8DF8-47D1-B5AA-8B71D38DFFD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7891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D962-6CED-46C5-A0E7-0AF5E04133A5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490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E19F9-8DF8-47D1-B5AA-8B71D38DFFD6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8.v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4.bin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40.gif"/><Relationship Id="rId9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5" Type="http://schemas.openxmlformats.org/officeDocument/2006/relationships/oleObject" Target="../embeddings/oleObject36.bin"/><Relationship Id="rId4" Type="http://schemas.openxmlformats.org/officeDocument/2006/relationships/oleObject" Target="../embeddings/oleObject3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1.bin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0.bin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39.bin"/><Relationship Id="rId9" Type="http://schemas.openxmlformats.org/officeDocument/2006/relationships/oleObject" Target="../embeddings/oleObject4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67.gi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53.bin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1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60.bin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0.bin"/><Relationship Id="rId9" Type="http://schemas.openxmlformats.org/officeDocument/2006/relationships/oleObject" Target="../embeddings/oleObject55.bin"/><Relationship Id="rId14" Type="http://schemas.openxmlformats.org/officeDocument/2006/relationships/oleObject" Target="../embeddings/oleObject5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4.bin"/><Relationship Id="rId5" Type="http://schemas.openxmlformats.org/officeDocument/2006/relationships/oleObject" Target="../embeddings/oleObject63.bin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1.bin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0.bin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69.bin"/><Relationship Id="rId9" Type="http://schemas.openxmlformats.org/officeDocument/2006/relationships/oleObject" Target="../embeddings/oleObject7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4.png"/><Relationship Id="rId4" Type="http://schemas.openxmlformats.org/officeDocument/2006/relationships/oleObject" Target="../embeddings/oleObject7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0.bin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79.bin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7.bin"/><Relationship Id="rId5" Type="http://schemas.openxmlformats.org/officeDocument/2006/relationships/oleObject" Target="../embeddings/oleObject86.bin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oleObject" Target="../embeddings/oleObject97.bin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91.bin"/><Relationship Id="rId12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0.bin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89.bin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88.bin"/><Relationship Id="rId9" Type="http://schemas.openxmlformats.org/officeDocument/2006/relationships/oleObject" Target="../embeddings/oleObject93.bin"/><Relationship Id="rId14" Type="http://schemas.openxmlformats.org/officeDocument/2006/relationships/oleObject" Target="../embeddings/oleObject9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100.bin"/><Relationship Id="rId4" Type="http://schemas.openxmlformats.org/officeDocument/2006/relationships/oleObject" Target="../embeddings/oleObject9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oleObject" Target="../embeddings/oleObject110.bin"/><Relationship Id="rId18" Type="http://schemas.openxmlformats.org/officeDocument/2006/relationships/oleObject" Target="../embeddings/oleObject115.bin"/><Relationship Id="rId3" Type="http://schemas.openxmlformats.org/officeDocument/2006/relationships/notesSlide" Target="../notesSlides/notesSlide29.xml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04.bin"/><Relationship Id="rId12" Type="http://schemas.openxmlformats.org/officeDocument/2006/relationships/oleObject" Target="../embeddings/oleObject109.bin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3.bin"/><Relationship Id="rId20" Type="http://schemas.openxmlformats.org/officeDocument/2006/relationships/oleObject" Target="../embeddings/oleObject117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3.bin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12.bin"/><Relationship Id="rId10" Type="http://schemas.openxmlformats.org/officeDocument/2006/relationships/oleObject" Target="../embeddings/oleObject107.bin"/><Relationship Id="rId19" Type="http://schemas.openxmlformats.org/officeDocument/2006/relationships/oleObject" Target="../embeddings/oleObject116.bin"/><Relationship Id="rId4" Type="http://schemas.openxmlformats.org/officeDocument/2006/relationships/oleObject" Target="../embeddings/oleObject101.bin"/><Relationship Id="rId9" Type="http://schemas.openxmlformats.org/officeDocument/2006/relationships/oleObject" Target="../embeddings/oleObject106.bin"/><Relationship Id="rId14" Type="http://schemas.openxmlformats.org/officeDocument/2006/relationships/oleObject" Target="../embeddings/oleObject11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oleObject120.bin"/><Relationship Id="rId4" Type="http://schemas.openxmlformats.org/officeDocument/2006/relationships/oleObject" Target="../embeddings/oleObject11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phet.colorado.edu/en/simulation/legacy/magnet-and-compa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4.v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1"/>
            <a:ext cx="6019800" cy="144779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ELEKTROMAGNETIZM</a:t>
            </a:r>
            <a:endParaRPr lang="ru-RU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52700" y="55245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K.P.Abduraxmanov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1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5626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Скругленный прямоугольник 24"/>
          <p:cNvSpPr/>
          <p:nvPr/>
        </p:nvSpPr>
        <p:spPr>
          <a:xfrm>
            <a:off x="4495800" y="5257800"/>
            <a:ext cx="2209800" cy="1371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791200" y="4114800"/>
            <a:ext cx="27432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04800" y="3810000"/>
            <a:ext cx="2514600" cy="1295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286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Tuwrı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sızıqlı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toklı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ótkizgishtiń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indukciyası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852197893"/>
              </p:ext>
            </p:extLst>
          </p:nvPr>
        </p:nvGraphicFramePr>
        <p:xfrm>
          <a:off x="5829300" y="2140017"/>
          <a:ext cx="2286000" cy="1860483"/>
        </p:xfrm>
        <a:graphic>
          <a:graphicData uri="http://schemas.openxmlformats.org/presentationml/2006/ole">
            <p:oleObj spid="_x0000_s38329" name="Equation" r:id="rId4" imgW="1180800" imgH="1206360" progId="">
              <p:embed/>
            </p:oleObj>
          </a:graphicData>
        </a:graphic>
      </p:graphicFrame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0" y="561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04800" y="1371600"/>
            <a:ext cx="4495800" cy="1219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533400" y="1371600"/>
          <a:ext cx="4043363" cy="1012825"/>
        </p:xfrm>
        <a:graphic>
          <a:graphicData uri="http://schemas.openxmlformats.org/presentationml/2006/ole">
            <p:oleObj spid="_x0000_s38330" name="Equation" r:id="rId5" imgW="1562100" imgH="393700" progId="">
              <p:embed/>
            </p:oleObj>
          </a:graphicData>
        </a:graphic>
      </p:graphicFrame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4724400" y="5410200"/>
          <a:ext cx="1633970" cy="1057275"/>
        </p:xfrm>
        <a:graphic>
          <a:graphicData uri="http://schemas.openxmlformats.org/presentationml/2006/ole">
            <p:oleObj spid="_x0000_s38331" name="Equation" r:id="rId6" imgW="558800" imgH="368300" progId="">
              <p:embed/>
            </p:oleObj>
          </a:graphicData>
        </a:graphic>
      </p:graphicFrame>
      <p:sp>
        <p:nvSpPr>
          <p:cNvPr id="23" name="Выноска со стрелкой вниз 22"/>
          <p:cNvSpPr/>
          <p:nvPr/>
        </p:nvSpPr>
        <p:spPr>
          <a:xfrm>
            <a:off x="5105400" y="1371600"/>
            <a:ext cx="3733800" cy="8382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Magnit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turaqlısı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5954713" y="4191000"/>
          <a:ext cx="2365375" cy="588963"/>
        </p:xfrm>
        <a:graphic>
          <a:graphicData uri="http://schemas.openxmlformats.org/presentationml/2006/ole">
            <p:oleObj spid="_x0000_s38332" name="Equation" r:id="rId7" imgW="914400" imgH="228600" progId="">
              <p:embed/>
            </p:oleObj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/>
        </p:nvGraphicFramePr>
        <p:xfrm>
          <a:off x="446088" y="3886200"/>
          <a:ext cx="2235200" cy="1012825"/>
        </p:xfrm>
        <a:graphic>
          <a:graphicData uri="http://schemas.openxmlformats.org/presentationml/2006/ole">
            <p:oleObj spid="_x0000_s38333" name="Equation" r:id="rId8" imgW="863225" imgH="393529" progId="">
              <p:embed/>
            </p:oleObj>
          </a:graphicData>
        </a:graphic>
      </p:graphicFrame>
      <p:sp>
        <p:nvSpPr>
          <p:cNvPr id="28" name="Стрелка вправо 27"/>
          <p:cNvSpPr/>
          <p:nvPr/>
        </p:nvSpPr>
        <p:spPr>
          <a:xfrm>
            <a:off x="2786050" y="4071942"/>
            <a:ext cx="3000396" cy="914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TEŃLESTIRSEK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0" name="Стрелка влево 29"/>
          <p:cNvSpPr/>
          <p:nvPr/>
        </p:nvSpPr>
        <p:spPr>
          <a:xfrm>
            <a:off x="6715140" y="5486400"/>
            <a:ext cx="2200260" cy="9144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iye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bolamız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2" name="Содержимое 2"/>
          <p:cNvSpPr txBox="1">
            <a:spLocks/>
          </p:cNvSpPr>
          <p:nvPr/>
        </p:nvSpPr>
        <p:spPr>
          <a:xfrm>
            <a:off x="228600" y="5105400"/>
            <a:ext cx="4038600" cy="16002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i="1" dirty="0" smtClean="0"/>
              <a:t>I</a:t>
            </a:r>
            <a:r>
              <a:rPr lang="uz-Cyrl-UZ" sz="2400" b="1" i="1" dirty="0" smtClean="0"/>
              <a:t> 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d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aralıqta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B</a:t>
            </a:r>
            <a:r>
              <a:rPr lang="ru-RU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5105400" y="4419600"/>
            <a:ext cx="30480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toklı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kontur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214282" y="1000108"/>
            <a:ext cx="5715040" cy="1285884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burılıwı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strelkasına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uqsas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jaylasıwı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baqlanadı</a:t>
            </a:r>
            <a:r>
              <a:rPr lang="ru-RU" sz="2400" b="1" dirty="0" smtClean="0"/>
              <a:t>.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0" y="561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000108"/>
            <a:ext cx="3000396" cy="218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Содержимое 2"/>
          <p:cNvSpPr txBox="1">
            <a:spLocks/>
          </p:cNvSpPr>
          <p:nvPr/>
        </p:nvSpPr>
        <p:spPr>
          <a:xfrm>
            <a:off x="4000496" y="3214686"/>
            <a:ext cx="4914904" cy="3414714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ramkaǵa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juwmaqlawshı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aylanbalı</a:t>
            </a:r>
            <a:r>
              <a:rPr lang="en-US" sz="2400" b="1" dirty="0" smtClean="0"/>
              <a:t> moment </a:t>
            </a:r>
          </a:p>
          <a:p>
            <a:pPr lvl="0">
              <a:spcBef>
                <a:spcPct val="20000"/>
              </a:spcBef>
            </a:pPr>
            <a:endParaRPr lang="en-US" sz="2400" b="1" dirty="0"/>
          </a:p>
          <a:p>
            <a:pPr lvl="0">
              <a:spcBef>
                <a:spcPct val="20000"/>
              </a:spcBef>
            </a:pPr>
            <a:endParaRPr lang="en-US" sz="2400" dirty="0" smtClean="0"/>
          </a:p>
          <a:p>
            <a:pPr lvl="0">
              <a:spcBef>
                <a:spcPct val="20000"/>
              </a:spcBef>
            </a:pPr>
            <a:endParaRPr lang="ru-RU" sz="2400" dirty="0" smtClean="0"/>
          </a:p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Maksimal</a:t>
            </a:r>
            <a:r>
              <a:rPr lang="en-US" sz="2400" b="1" dirty="0" smtClean="0"/>
              <a:t> moment </a:t>
            </a:r>
            <a:endParaRPr lang="ru-RU" sz="2400" b="1" dirty="0" smtClean="0"/>
          </a:p>
          <a:p>
            <a:pPr lvl="0">
              <a:spcBef>
                <a:spcPct val="20000"/>
              </a:spcBef>
            </a:pP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Picture 6" descr="D:\МКЛ_11\ЛЕКЦИЯ 10\вращ.момент2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4143380"/>
            <a:ext cx="2924172" cy="253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5286380" y="4500570"/>
          <a:ext cx="2743200" cy="475585"/>
        </p:xfrm>
        <a:graphic>
          <a:graphicData uri="http://schemas.openxmlformats.org/presentationml/2006/ole">
            <p:oleObj spid="_x0000_s39096" name="Equation" r:id="rId6" imgW="1333500" imgH="228600" progId="">
              <p:embed/>
            </p:oleObj>
          </a:graphicData>
        </a:graphic>
      </p:graphicFrame>
      <p:sp>
        <p:nvSpPr>
          <p:cNvPr id="19" name="Скругленный прямоугольник 18"/>
          <p:cNvSpPr/>
          <p:nvPr/>
        </p:nvSpPr>
        <p:spPr>
          <a:xfrm>
            <a:off x="5410200" y="5857892"/>
            <a:ext cx="2286000" cy="61910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5643570" y="5929330"/>
          <a:ext cx="1677985" cy="524950"/>
        </p:xfrm>
        <a:graphic>
          <a:graphicData uri="http://schemas.openxmlformats.org/presentationml/2006/ole">
            <p:oleObj spid="_x0000_s39097" name="Equation" r:id="rId7" imgW="660400" imgH="228600" progId="">
              <p:embed/>
            </p:oleObj>
          </a:graphicData>
        </a:graphic>
      </p:graphicFrame>
      <p:sp>
        <p:nvSpPr>
          <p:cNvPr id="27" name="Скругленная прямоугольная выноска 26"/>
          <p:cNvSpPr/>
          <p:nvPr/>
        </p:nvSpPr>
        <p:spPr>
          <a:xfrm>
            <a:off x="214282" y="2285992"/>
            <a:ext cx="3714776" cy="1643074"/>
          </a:xfrm>
          <a:prstGeom prst="wedgeRoundRectCallout">
            <a:avLst>
              <a:gd name="adj1" fmla="val 81487"/>
              <a:gd name="adj2" fmla="val 92184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oramlarında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proporcional</a:t>
            </a:r>
            <a:endParaRPr lang="ru-RU" sz="24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05000" y="6477000"/>
            <a:ext cx="762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5105400" y="1752600"/>
            <a:ext cx="2590800" cy="533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Aylanbalı</a:t>
            </a:r>
            <a:r>
              <a:rPr lang="en-US" sz="3600" b="1" dirty="0" smtClean="0">
                <a:solidFill>
                  <a:schemeClr val="tx1"/>
                </a:solidFill>
              </a:rPr>
              <a:t> moment </a:t>
            </a:r>
            <a:r>
              <a:rPr lang="en-US" sz="3600" b="1" dirty="0" err="1" smtClean="0">
                <a:solidFill>
                  <a:schemeClr val="tx1"/>
                </a:solidFill>
              </a:rPr>
              <a:t>ańlatpası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105400" y="4643446"/>
            <a:ext cx="2743200" cy="76675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267200" y="1066800"/>
            <a:ext cx="4572000" cy="5334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ru-RU" sz="2400" dirty="0" smtClean="0"/>
              <a:t> 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anıqlanıwı</a:t>
            </a:r>
            <a:r>
              <a:rPr lang="en-US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0" y="561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1206" name="Picture 6" descr="D:\МКЛ_11\ЛЕКЦИЯ 10\вращ.момент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3810000" cy="329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Содержимое 2"/>
          <p:cNvSpPr txBox="1">
            <a:spLocks/>
          </p:cNvSpPr>
          <p:nvPr/>
        </p:nvSpPr>
        <p:spPr>
          <a:xfrm>
            <a:off x="4214810" y="2571744"/>
            <a:ext cx="4572000" cy="561972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Содержимое 2"/>
          <p:cNvSpPr txBox="1">
            <a:spLocks/>
          </p:cNvSpPr>
          <p:nvPr/>
        </p:nvSpPr>
        <p:spPr>
          <a:xfrm>
            <a:off x="304800" y="4419600"/>
            <a:ext cx="3733800" cy="5334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iyini</a:t>
            </a:r>
            <a:r>
              <a:rPr lang="en-US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105400" y="3352800"/>
            <a:ext cx="2667000" cy="609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Содержимое 2"/>
          <p:cNvSpPr txBox="1">
            <a:spLocks/>
          </p:cNvSpPr>
          <p:nvPr/>
        </p:nvSpPr>
        <p:spPr>
          <a:xfrm>
            <a:off x="228600" y="6019800"/>
            <a:ext cx="4572000" cy="5334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Juwmaqlawshı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Содержимое 2"/>
          <p:cNvSpPr txBox="1">
            <a:spLocks/>
          </p:cNvSpPr>
          <p:nvPr/>
        </p:nvSpPr>
        <p:spPr>
          <a:xfrm>
            <a:off x="4286248" y="4071942"/>
            <a:ext cx="4500594" cy="457208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Hár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r>
              <a:rPr lang="en-US" sz="2400" b="1" dirty="0" smtClean="0"/>
              <a:t> </a:t>
            </a: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1071538" y="5143512"/>
            <a:ext cx="20574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029200" y="5486400"/>
            <a:ext cx="3810000" cy="1371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5638800" y="3352800"/>
          <a:ext cx="1752600" cy="584200"/>
        </p:xfrm>
        <a:graphic>
          <a:graphicData uri="http://schemas.openxmlformats.org/presentationml/2006/ole">
            <p:oleObj spid="_x0000_s51647" name="Equation" r:id="rId5" imgW="647419" imgH="215806" progId="">
              <p:embed/>
            </p:oleObj>
          </a:graphicData>
        </a:graphic>
      </p:graphicFrame>
      <p:graphicFrame>
        <p:nvGraphicFramePr>
          <p:cNvPr id="51211" name="Object 11"/>
          <p:cNvGraphicFramePr>
            <a:graphicFrameLocks noChangeAspect="1"/>
          </p:cNvGraphicFramePr>
          <p:nvPr/>
        </p:nvGraphicFramePr>
        <p:xfrm>
          <a:off x="5562600" y="1752600"/>
          <a:ext cx="1752600" cy="490674"/>
        </p:xfrm>
        <a:graphic>
          <a:graphicData uri="http://schemas.openxmlformats.org/presentationml/2006/ole">
            <p:oleObj spid="_x0000_s51648" name="Equation" r:id="rId6" imgW="634449" imgH="177646" progId="">
              <p:embed/>
            </p:oleObj>
          </a:graphicData>
        </a:graphic>
      </p:graphicFrame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12" name="Object 12"/>
          <p:cNvGraphicFramePr>
            <a:graphicFrameLocks noChangeAspect="1"/>
          </p:cNvGraphicFramePr>
          <p:nvPr/>
        </p:nvGraphicFramePr>
        <p:xfrm>
          <a:off x="5334000" y="4648200"/>
          <a:ext cx="2136843" cy="738468"/>
        </p:xfrm>
        <a:graphic>
          <a:graphicData uri="http://schemas.openxmlformats.org/presentationml/2006/ole">
            <p:oleObj spid="_x0000_s51649" name="Equation" r:id="rId7" imgW="1002865" imgH="342751" progId="">
              <p:embed/>
            </p:oleObj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1643042" y="5143512"/>
          <a:ext cx="914400" cy="661182"/>
        </p:xfrm>
        <a:graphic>
          <a:graphicData uri="http://schemas.openxmlformats.org/presentationml/2006/ole">
            <p:oleObj spid="_x0000_s51650" name="Equation" r:id="rId8" imgW="482391" imgH="342751" progId="">
              <p:embed/>
            </p:oleObj>
          </a:graphicData>
        </a:graphic>
      </p:graphicFrame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1216" name="Object 16"/>
          <p:cNvGraphicFramePr>
            <a:graphicFrameLocks noChangeAspect="1"/>
          </p:cNvGraphicFramePr>
          <p:nvPr/>
        </p:nvGraphicFramePr>
        <p:xfrm>
          <a:off x="5105400" y="5486400"/>
          <a:ext cx="3691890" cy="1371600"/>
        </p:xfrm>
        <a:graphic>
          <a:graphicData uri="http://schemas.openxmlformats.org/presentationml/2006/ole">
            <p:oleObj spid="_x0000_s51651" name="Equation" r:id="rId9" imgW="1586811" imgH="583947" progId="">
              <p:embed/>
            </p:oleObj>
          </a:graphicData>
        </a:graphic>
      </p:graphicFrame>
      <p:sp>
        <p:nvSpPr>
          <p:cNvPr id="30" name="Прямоугольник 29"/>
          <p:cNvSpPr/>
          <p:nvPr/>
        </p:nvSpPr>
        <p:spPr>
          <a:xfrm>
            <a:off x="2122516" y="4084320"/>
            <a:ext cx="762000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56361" name="ShockwaveFlash1" r:id="rId2" imgW="1828571" imgH="1828571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одержимое 2"/>
          <p:cNvSpPr txBox="1">
            <a:spLocks/>
          </p:cNvSpPr>
          <p:nvPr/>
        </p:nvSpPr>
        <p:spPr>
          <a:xfrm>
            <a:off x="228600" y="4038600"/>
            <a:ext cx="5129218" cy="533408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2400" b="1" dirty="0" err="1" smtClean="0"/>
              <a:t>Tegis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aylandırıwshı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endParaRPr lang="ru-RU" sz="2400" b="1" dirty="0"/>
          </a:p>
        </p:txBody>
      </p:sp>
      <p:sp>
        <p:nvSpPr>
          <p:cNvPr id="13" name="Содержимое 2"/>
          <p:cNvSpPr txBox="1">
            <a:spLocks/>
          </p:cNvSpPr>
          <p:nvPr/>
        </p:nvSpPr>
        <p:spPr>
          <a:xfrm>
            <a:off x="228600" y="2743200"/>
            <a:ext cx="8610600" cy="8382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tegis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anıqlanadı</a:t>
            </a:r>
            <a:r>
              <a:rPr lang="en-US" sz="2400" b="1" dirty="0" smtClean="0"/>
              <a:t>:</a:t>
            </a:r>
            <a:endParaRPr lang="ru-RU" sz="2400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55719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Aylandırıwshı</a:t>
            </a:r>
            <a:r>
              <a:rPr lang="en-US" sz="3600" b="1" dirty="0" smtClean="0">
                <a:solidFill>
                  <a:schemeClr val="tx1"/>
                </a:solidFill>
              </a:rPr>
              <a:t> moment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857232"/>
            <a:ext cx="8610600" cy="1285884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2400" b="1" dirty="0" err="1" smtClean="0"/>
              <a:t>Kúshtiń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aylandırıwshı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momenti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noqattaǵı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ramkanıń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qásiyetlerine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kóbeyme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anıqlanadı</a:t>
            </a:r>
            <a:r>
              <a:rPr lang="en-US" sz="2400" b="1" dirty="0" smtClean="0"/>
              <a:t>: </a:t>
            </a:r>
            <a:r>
              <a:rPr lang="ru-RU" sz="2400" b="1" dirty="0" smtClean="0"/>
              <a:t>   </a:t>
            </a:r>
            <a:endParaRPr lang="ru-RU" sz="24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362200" y="3200400"/>
            <a:ext cx="24384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643174" y="4714884"/>
            <a:ext cx="23622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19400" y="2133600"/>
            <a:ext cx="5867400" cy="609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63284985"/>
              </p:ext>
            </p:extLst>
          </p:nvPr>
        </p:nvGraphicFramePr>
        <p:xfrm>
          <a:off x="6477000" y="2133600"/>
          <a:ext cx="1792707" cy="533400"/>
        </p:xfrm>
        <a:graphic>
          <a:graphicData uri="http://schemas.openxmlformats.org/presentationml/2006/ole">
            <p:oleObj spid="_x0000_s31074" name="Equation" r:id="rId4" imgW="825500" imgH="279400" progId="">
              <p:embed/>
            </p:oleObj>
          </a:graphicData>
        </a:graphic>
      </p:graphicFrame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06718184"/>
              </p:ext>
            </p:extLst>
          </p:nvPr>
        </p:nvGraphicFramePr>
        <p:xfrm>
          <a:off x="3048000" y="2209800"/>
          <a:ext cx="2228566" cy="457200"/>
        </p:xfrm>
        <a:graphic>
          <a:graphicData uri="http://schemas.openxmlformats.org/presentationml/2006/ole">
            <p:oleObj spid="_x0000_s31075" name="Equation" r:id="rId5" imgW="939800" imgH="228600" progId="">
              <p:embed/>
            </p:oleObj>
          </a:graphicData>
        </a:graphic>
      </p:graphicFrame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2714612" y="4786322"/>
          <a:ext cx="2209800" cy="688298"/>
        </p:xfrm>
        <a:graphic>
          <a:graphicData uri="http://schemas.openxmlformats.org/presentationml/2006/ole">
            <p:oleObj spid="_x0000_s31076" name="Equation" r:id="rId6" imgW="901309" imgH="279279" progId="">
              <p:embed/>
            </p:oleObj>
          </a:graphicData>
        </a:graphic>
      </p:graphicFrame>
      <p:pic>
        <p:nvPicPr>
          <p:cNvPr id="30728" name="Picture 8" descr="рамка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8" y="3643314"/>
            <a:ext cx="3500462" cy="1831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2743200" y="3276600"/>
          <a:ext cx="1600200" cy="606972"/>
        </p:xfrm>
        <a:graphic>
          <a:graphicData uri="http://schemas.openxmlformats.org/presentationml/2006/ole">
            <p:oleObj spid="_x0000_s31077" name="Equation" r:id="rId8" imgW="609600" imgH="228600" progId="">
              <p:embed/>
            </p:oleObj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214282" y="5500702"/>
            <a:ext cx="8624918" cy="120032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i="1" dirty="0" smtClean="0"/>
              <a:t>S</a:t>
            </a:r>
            <a:r>
              <a:rPr lang="en-US" sz="2400" b="1" dirty="0" smtClean="0"/>
              <a:t> </a:t>
            </a:r>
            <a:r>
              <a:rPr lang="ru-RU" sz="2400" b="1" dirty="0" smtClean="0"/>
              <a:t>—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betiniń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, </a:t>
            </a:r>
            <a:r>
              <a:rPr lang="en-US" sz="2400" b="1" i="1" dirty="0" smtClean="0"/>
              <a:t>n</a:t>
            </a:r>
            <a:r>
              <a:rPr lang="en-US" sz="2400" b="1" dirty="0" smtClean="0"/>
              <a:t> </a:t>
            </a:r>
            <a:r>
              <a:rPr lang="ru-RU" sz="2400" b="1" dirty="0" smtClean="0"/>
              <a:t>— </a:t>
            </a:r>
            <a:r>
              <a:rPr lang="en-US" sz="2400" b="1" dirty="0" err="1" smtClean="0"/>
              <a:t>ramka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betine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júrgizilgen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normaldıń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</a:t>
            </a:r>
            <a:r>
              <a:rPr lang="en-US" sz="2400" b="1" dirty="0" smtClean="0"/>
              <a:t>, </a:t>
            </a:r>
            <a:r>
              <a:rPr lang="ru-RU" sz="2400" b="1" i="1" dirty="0" err="1" smtClean="0"/>
              <a:t>α </a:t>
            </a:r>
            <a:r>
              <a:rPr lang="ru-RU" sz="2400" b="1" i="1" dirty="0" smtClean="0"/>
              <a:t>—</a:t>
            </a:r>
            <a:r>
              <a:rPr lang="en-US" sz="2400" b="1" i="1" dirty="0" smtClean="0"/>
              <a:t>n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hám</a:t>
            </a:r>
            <a:r>
              <a:rPr lang="ru-RU" sz="2400" b="1" i="1" dirty="0" smtClean="0"/>
              <a:t> В </a:t>
            </a:r>
            <a:r>
              <a:rPr lang="en-US" sz="2400" b="1" dirty="0" err="1" smtClean="0"/>
              <a:t>vektorlar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múyesh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МКЛ_11\ЛЕКЦИЯ 10\{C7AAB3F2-EA77-4A5C-8CAF-5130FA1B5DD7}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5568" y="1000109"/>
            <a:ext cx="4002433" cy="31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Скругленный прямоугольник 17"/>
          <p:cNvSpPr/>
          <p:nvPr/>
        </p:nvSpPr>
        <p:spPr>
          <a:xfrm>
            <a:off x="3505200" y="4800600"/>
            <a:ext cx="21336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5715000" y="5105400"/>
            <a:ext cx="3124200" cy="1600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52400" y="5791200"/>
            <a:ext cx="35814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85720" y="3571876"/>
            <a:ext cx="178595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838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Magnit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zaryadlanǵan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bólekshelerdiń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háreketi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r>
              <a:rPr lang="en-US" sz="2800" b="1" dirty="0" err="1" smtClean="0">
                <a:solidFill>
                  <a:schemeClr val="tx1"/>
                </a:solidFill>
              </a:rPr>
              <a:t>Lorenc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kúshi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5929322" y="5072074"/>
          <a:ext cx="2686521" cy="650875"/>
        </p:xfrm>
        <a:graphic>
          <a:graphicData uri="http://schemas.openxmlformats.org/presentationml/2006/ole">
            <p:oleObj spid="_x0000_s29390" name="Equation" r:id="rId5" imgW="927100" imgH="228600" progId="">
              <p:embed/>
            </p:oleObj>
          </a:graphicData>
        </a:graphic>
      </p:graphicFrame>
      <p:graphicFrame>
        <p:nvGraphicFramePr>
          <p:cNvPr id="28678" name="Object 6"/>
          <p:cNvGraphicFramePr>
            <a:graphicFrameLocks noChangeAspect="1"/>
          </p:cNvGraphicFramePr>
          <p:nvPr/>
        </p:nvGraphicFramePr>
        <p:xfrm>
          <a:off x="285720" y="3714752"/>
          <a:ext cx="1730375" cy="579438"/>
        </p:xfrm>
        <a:graphic>
          <a:graphicData uri="http://schemas.openxmlformats.org/presentationml/2006/ole">
            <p:oleObj spid="_x0000_s29391" name="Equation" r:id="rId6" imgW="596641" imgH="203112" progId="">
              <p:embed/>
            </p:oleObj>
          </a:graphicData>
        </a:graphic>
      </p:graphicFrame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228600" y="5867400"/>
          <a:ext cx="3424238" cy="577850"/>
        </p:xfrm>
        <a:graphic>
          <a:graphicData uri="http://schemas.openxmlformats.org/presentationml/2006/ole">
            <p:oleObj spid="_x0000_s29392" name="Equation" r:id="rId7" imgW="1180588" imgH="203112" progId="">
              <p:embed/>
            </p:oleObj>
          </a:graphicData>
        </a:graphic>
      </p:graphicFrame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6096000" y="5791200"/>
          <a:ext cx="2438400" cy="812800"/>
        </p:xfrm>
        <a:graphic>
          <a:graphicData uri="http://schemas.openxmlformats.org/presentationml/2006/ole">
            <p:oleObj spid="_x0000_s29393" name="Equation" r:id="rId8" imgW="825500" imgH="279400" progId="">
              <p:embed/>
            </p:oleObj>
          </a:graphicData>
        </a:graphic>
      </p:graphicFrame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4470400" y="3359150"/>
          <a:ext cx="203200" cy="139700"/>
        </p:xfrm>
        <a:graphic>
          <a:graphicData uri="http://schemas.openxmlformats.org/presentationml/2006/ole">
            <p:oleObj spid="_x0000_s29394" name="Equation" r:id="rId9" imgW="203112" imgH="139639" progId="">
              <p:embed/>
            </p:oleObj>
          </a:graphicData>
        </a:graphic>
      </p:graphicFrame>
      <p:graphicFrame>
        <p:nvGraphicFramePr>
          <p:cNvPr id="28683" name="Object 11"/>
          <p:cNvGraphicFramePr>
            <a:graphicFrameLocks noChangeAspect="1"/>
          </p:cNvGraphicFramePr>
          <p:nvPr/>
        </p:nvGraphicFramePr>
        <p:xfrm>
          <a:off x="3657600" y="4953000"/>
          <a:ext cx="1839912" cy="506412"/>
        </p:xfrm>
        <a:graphic>
          <a:graphicData uri="http://schemas.openxmlformats.org/presentationml/2006/ole">
            <p:oleObj spid="_x0000_s29395" name="Equation" r:id="rId10" imgW="634449" imgH="177646" progId="">
              <p:embed/>
            </p:oleObj>
          </a:graphicData>
        </a:graphic>
      </p:graphicFrame>
      <p:sp>
        <p:nvSpPr>
          <p:cNvPr id="19" name="Скругленный прямоугольник 18"/>
          <p:cNvSpPr/>
          <p:nvPr/>
        </p:nvSpPr>
        <p:spPr>
          <a:xfrm>
            <a:off x="152400" y="4572000"/>
            <a:ext cx="30480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8684" name="Object 12"/>
          <p:cNvGraphicFramePr>
            <a:graphicFrameLocks noChangeAspect="1"/>
          </p:cNvGraphicFramePr>
          <p:nvPr/>
        </p:nvGraphicFramePr>
        <p:xfrm>
          <a:off x="228600" y="4572000"/>
          <a:ext cx="2833687" cy="650875"/>
        </p:xfrm>
        <a:graphic>
          <a:graphicData uri="http://schemas.openxmlformats.org/presentationml/2006/ole">
            <p:oleObj spid="_x0000_s29396" name="Equation" r:id="rId11" imgW="977900" imgH="228600" progId="">
              <p:embed/>
            </p:oleObj>
          </a:graphicData>
        </a:graphic>
      </p:graphicFrame>
      <p:cxnSp>
        <p:nvCxnSpPr>
          <p:cNvPr id="23" name="Прямая со стрелкой 22"/>
          <p:cNvCxnSpPr/>
          <p:nvPr/>
        </p:nvCxnSpPr>
        <p:spPr>
          <a:xfrm flipV="1">
            <a:off x="3276600" y="5486400"/>
            <a:ext cx="8382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rot="16200000" flipH="1">
            <a:off x="1219192" y="4495792"/>
            <a:ext cx="290506" cy="1431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rot="5400000">
            <a:off x="1600994" y="5561806"/>
            <a:ext cx="457200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733800" y="6172200"/>
            <a:ext cx="1981200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кругленная прямоугольная выноска 32"/>
          <p:cNvSpPr/>
          <p:nvPr/>
        </p:nvSpPr>
        <p:spPr>
          <a:xfrm>
            <a:off x="142844" y="2357430"/>
            <a:ext cx="2428892" cy="1143008"/>
          </a:xfrm>
          <a:prstGeom prst="wedgeRoundRectCallout">
            <a:avLst>
              <a:gd name="adj1" fmla="val -33066"/>
              <a:gd name="adj2" fmla="val 73213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Kóndeleń</a:t>
            </a:r>
            <a:r>
              <a:rPr lang="en-US" b="1" dirty="0" smtClean="0"/>
              <a:t> </a:t>
            </a:r>
            <a:r>
              <a:rPr lang="en-US" b="1" dirty="0" err="1" smtClean="0"/>
              <a:t>kesim</a:t>
            </a:r>
            <a:r>
              <a:rPr lang="en-US" b="1" dirty="0" smtClean="0"/>
              <a:t> </a:t>
            </a:r>
            <a:r>
              <a:rPr lang="en-US" b="1" dirty="0" err="1" smtClean="0"/>
              <a:t>maydanı</a:t>
            </a:r>
            <a:r>
              <a:rPr lang="en-US" b="1" dirty="0" smtClean="0"/>
              <a:t> </a:t>
            </a:r>
            <a:r>
              <a:rPr lang="en-US" b="1" i="1" dirty="0" smtClean="0"/>
              <a:t>S </a:t>
            </a:r>
            <a:r>
              <a:rPr lang="en-US" b="1" dirty="0" err="1" smtClean="0"/>
              <a:t>bolǵan</a:t>
            </a:r>
            <a:r>
              <a:rPr lang="en-US" b="1" dirty="0" smtClean="0"/>
              <a:t> </a:t>
            </a:r>
            <a:r>
              <a:rPr lang="en-US" b="1" dirty="0" err="1" smtClean="0"/>
              <a:t>ótkizgishten</a:t>
            </a:r>
            <a:r>
              <a:rPr lang="en-US" b="1" dirty="0" smtClean="0"/>
              <a:t> </a:t>
            </a:r>
            <a:r>
              <a:rPr lang="en-US" b="1" dirty="0" err="1" smtClean="0"/>
              <a:t>ótip</a:t>
            </a:r>
            <a:r>
              <a:rPr lang="en-US" b="1" dirty="0" smtClean="0"/>
              <a:t> </a:t>
            </a:r>
            <a:r>
              <a:rPr lang="en-US" b="1" dirty="0" err="1" smtClean="0"/>
              <a:t>atırǵan</a:t>
            </a:r>
            <a:r>
              <a:rPr lang="en-US" b="1" dirty="0" smtClean="0"/>
              <a:t> </a:t>
            </a:r>
            <a:r>
              <a:rPr lang="en-US" b="1" dirty="0" err="1" smtClean="0"/>
              <a:t>tok</a:t>
            </a:r>
            <a:r>
              <a:rPr lang="en-US" b="1" dirty="0" smtClean="0"/>
              <a:t> </a:t>
            </a:r>
            <a:r>
              <a:rPr lang="en-US" b="1" dirty="0" err="1" smtClean="0"/>
              <a:t>kúsh</a:t>
            </a:r>
            <a:r>
              <a:rPr lang="en-US" sz="1600" b="1" dirty="0" err="1" smtClean="0"/>
              <a:t>i</a:t>
            </a:r>
            <a:endParaRPr lang="ru-RU" sz="1600" b="1" dirty="0"/>
          </a:p>
        </p:txBody>
      </p:sp>
      <p:sp>
        <p:nvSpPr>
          <p:cNvPr id="34" name="Скругленная прямоугольная выноска 33"/>
          <p:cNvSpPr/>
          <p:nvPr/>
        </p:nvSpPr>
        <p:spPr>
          <a:xfrm>
            <a:off x="2571736" y="2357430"/>
            <a:ext cx="2071702" cy="2214578"/>
          </a:xfrm>
          <a:prstGeom prst="wedgeRoundRectCallout">
            <a:avLst>
              <a:gd name="adj1" fmla="val -74534"/>
              <a:gd name="adj2" fmla="val 49714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B</a:t>
            </a:r>
            <a:r>
              <a:rPr lang="uz-Cyrl-UZ" b="1" i="1" dirty="0" smtClean="0"/>
              <a:t> </a:t>
            </a:r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maydanına</a:t>
            </a:r>
            <a:r>
              <a:rPr lang="en-US" b="1" dirty="0" smtClean="0"/>
              <a:t> </a:t>
            </a:r>
            <a:r>
              <a:rPr lang="en-US" b="1" dirty="0" err="1" smtClean="0"/>
              <a:t>jaylasqan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i="1" dirty="0" smtClean="0">
                <a:solidFill>
                  <a:prstClr val="black"/>
                </a:solidFill>
              </a:rPr>
              <a:t>I </a:t>
            </a:r>
            <a:r>
              <a:rPr lang="en-US" b="1" dirty="0" err="1" smtClean="0">
                <a:solidFill>
                  <a:prstClr val="black"/>
                </a:solidFill>
              </a:rPr>
              <a:t>toklı</a:t>
            </a:r>
            <a:r>
              <a:rPr lang="en-US" b="1" dirty="0" smtClean="0">
                <a:solidFill>
                  <a:prstClr val="black"/>
                </a:solidFill>
              </a:rPr>
              <a:t>, </a:t>
            </a:r>
            <a:r>
              <a:rPr lang="en-US" b="1" dirty="0" err="1" smtClean="0">
                <a:solidFill>
                  <a:prstClr val="black"/>
                </a:solidFill>
              </a:rPr>
              <a:t>uzınlıǵı</a:t>
            </a:r>
            <a:r>
              <a:rPr lang="en-US" b="1" dirty="0" smtClean="0">
                <a:solidFill>
                  <a:prstClr val="black"/>
                </a:solidFill>
              </a:rPr>
              <a:t>  </a:t>
            </a:r>
            <a:r>
              <a:rPr lang="ru-RU" b="1" dirty="0" smtClean="0">
                <a:solidFill>
                  <a:prstClr val="black"/>
                </a:solidFill>
              </a:rPr>
              <a:t>Δ</a:t>
            </a:r>
            <a:r>
              <a:rPr lang="en-US" b="1" i="1" dirty="0">
                <a:solidFill>
                  <a:prstClr val="black"/>
                </a:solidFill>
              </a:rPr>
              <a:t>l  </a:t>
            </a:r>
            <a:r>
              <a:rPr lang="en-US" b="1" dirty="0" err="1" smtClean="0">
                <a:solidFill>
                  <a:prstClr val="black"/>
                </a:solidFill>
              </a:rPr>
              <a:t>bolǵan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ótkizgish</a:t>
            </a:r>
            <a:r>
              <a:rPr lang="uz-Cyrl-UZ" b="1" dirty="0" smtClean="0"/>
              <a:t> </a:t>
            </a:r>
            <a:r>
              <a:rPr lang="en-US" b="1" dirty="0" err="1" smtClean="0"/>
              <a:t>bólegine</a:t>
            </a:r>
            <a:r>
              <a:rPr lang="en-US" b="1" dirty="0" smtClean="0"/>
              <a:t> </a:t>
            </a:r>
            <a:r>
              <a:rPr lang="en-US" b="1" dirty="0" err="1" smtClean="0"/>
              <a:t>tásir</a:t>
            </a:r>
            <a:r>
              <a:rPr lang="en-US" b="1" dirty="0" smtClean="0"/>
              <a:t> </a:t>
            </a:r>
            <a:r>
              <a:rPr lang="en-US" b="1" dirty="0" err="1" smtClean="0"/>
              <a:t>etiwshi</a:t>
            </a:r>
            <a:r>
              <a:rPr lang="en-US" b="1" dirty="0" smtClean="0"/>
              <a:t> </a:t>
            </a:r>
            <a:r>
              <a:rPr lang="en-US" b="1" dirty="0" err="1" smtClean="0"/>
              <a:t>Amper</a:t>
            </a:r>
            <a:r>
              <a:rPr lang="en-US" b="1" dirty="0" smtClean="0"/>
              <a:t> </a:t>
            </a:r>
            <a:r>
              <a:rPr lang="en-US" b="1" dirty="0" err="1" smtClean="0"/>
              <a:t>kúshi</a:t>
            </a:r>
            <a:endParaRPr lang="ru-RU" b="1" dirty="0"/>
          </a:p>
        </p:txBody>
      </p:sp>
      <p:sp>
        <p:nvSpPr>
          <p:cNvPr id="35" name="Скругленная прямоугольная выноска 34"/>
          <p:cNvSpPr/>
          <p:nvPr/>
        </p:nvSpPr>
        <p:spPr>
          <a:xfrm>
            <a:off x="4643438" y="3214686"/>
            <a:ext cx="2214578" cy="1714512"/>
          </a:xfrm>
          <a:prstGeom prst="wedgeRoundRectCallout">
            <a:avLst>
              <a:gd name="adj1" fmla="val -59671"/>
              <a:gd name="adj2" fmla="val 54164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Uzınlıǵı</a:t>
            </a:r>
            <a:r>
              <a:rPr lang="en-US" b="1" dirty="0" smtClean="0"/>
              <a:t> </a:t>
            </a:r>
            <a:r>
              <a:rPr lang="ru-RU" b="1" dirty="0" err="1" smtClean="0"/>
              <a:t>Δ</a:t>
            </a:r>
            <a:r>
              <a:rPr lang="ru-RU" b="1" i="1" dirty="0" err="1" smtClean="0"/>
              <a:t>l</a:t>
            </a:r>
            <a:r>
              <a:rPr lang="ru-RU" b="1" dirty="0" smtClean="0"/>
              <a:t> </a:t>
            </a:r>
            <a:r>
              <a:rPr lang="en-US" b="1" dirty="0" err="1" smtClean="0"/>
              <a:t>hám</a:t>
            </a:r>
            <a:r>
              <a:rPr lang="en-US" b="1" dirty="0" smtClean="0"/>
              <a:t> </a:t>
            </a:r>
            <a:r>
              <a:rPr lang="en-US" b="1" dirty="0" err="1" smtClean="0"/>
              <a:t>kóndeleń</a:t>
            </a:r>
            <a:r>
              <a:rPr lang="en-US" b="1" dirty="0" smtClean="0"/>
              <a:t> </a:t>
            </a:r>
            <a:r>
              <a:rPr lang="en-US" b="1" dirty="0" err="1" smtClean="0"/>
              <a:t>kesim</a:t>
            </a:r>
            <a:r>
              <a:rPr lang="en-US" b="1" dirty="0" smtClean="0"/>
              <a:t> </a:t>
            </a:r>
            <a:r>
              <a:rPr lang="en-US" b="1" dirty="0" err="1" smtClean="0"/>
              <a:t>maydanı</a:t>
            </a:r>
            <a:r>
              <a:rPr lang="en-US" b="1" dirty="0" smtClean="0"/>
              <a:t> </a:t>
            </a:r>
            <a:r>
              <a:rPr lang="ru-RU" b="1" i="1" dirty="0" smtClean="0"/>
              <a:t>S </a:t>
            </a:r>
            <a:r>
              <a:rPr lang="en-US" b="1" dirty="0" err="1" smtClean="0"/>
              <a:t>bolǵan</a:t>
            </a:r>
            <a:r>
              <a:rPr lang="en-US" b="1" i="1" dirty="0" smtClean="0"/>
              <a:t> </a:t>
            </a:r>
            <a:r>
              <a:rPr lang="en-US" b="1" dirty="0" err="1" smtClean="0"/>
              <a:t>ótkizgishtegi</a:t>
            </a:r>
            <a:r>
              <a:rPr lang="en-US" b="1" dirty="0" smtClean="0"/>
              <a:t> </a:t>
            </a:r>
            <a:r>
              <a:rPr lang="en-US" b="1" dirty="0" err="1" smtClean="0"/>
              <a:t>erkin</a:t>
            </a:r>
            <a:r>
              <a:rPr lang="en-US" b="1" dirty="0" smtClean="0"/>
              <a:t> </a:t>
            </a:r>
            <a:r>
              <a:rPr lang="en-US" b="1" dirty="0" err="1" smtClean="0"/>
              <a:t>zaryadlardıń</a:t>
            </a:r>
            <a:r>
              <a:rPr lang="en-US" b="1" dirty="0" smtClean="0"/>
              <a:t> </a:t>
            </a:r>
            <a:r>
              <a:rPr lang="en-US" b="1" dirty="0" err="1" smtClean="0"/>
              <a:t>ulıwma</a:t>
            </a:r>
            <a:r>
              <a:rPr lang="en-US" b="1" dirty="0" smtClean="0"/>
              <a:t> </a:t>
            </a:r>
            <a:r>
              <a:rPr lang="en-US" b="1" dirty="0" err="1" smtClean="0"/>
              <a:t>sanı</a:t>
            </a:r>
            <a:r>
              <a:rPr lang="en-US" b="1" dirty="0" smtClean="0"/>
              <a:t> </a:t>
            </a:r>
            <a:endParaRPr lang="ru-RU" b="1" dirty="0"/>
          </a:p>
        </p:txBody>
      </p:sp>
      <p:sp>
        <p:nvSpPr>
          <p:cNvPr id="36" name="Скругленная прямоугольная выноска 35"/>
          <p:cNvSpPr/>
          <p:nvPr/>
        </p:nvSpPr>
        <p:spPr>
          <a:xfrm>
            <a:off x="6929454" y="3214686"/>
            <a:ext cx="2071702" cy="1714512"/>
          </a:xfrm>
          <a:prstGeom prst="wedgeRoundRectCallout">
            <a:avLst>
              <a:gd name="adj1" fmla="val -38276"/>
              <a:gd name="adj2" fmla="val 64490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Lorenc</a:t>
            </a:r>
            <a:r>
              <a:rPr lang="en-US" b="1" dirty="0" smtClean="0"/>
              <a:t> </a:t>
            </a:r>
            <a:r>
              <a:rPr lang="en-US" b="1" dirty="0" err="1" smtClean="0"/>
              <a:t>kúshi</a:t>
            </a:r>
            <a:r>
              <a:rPr lang="en-US" b="1" dirty="0" smtClean="0"/>
              <a:t> – </a:t>
            </a:r>
          </a:p>
          <a:p>
            <a:pPr algn="ctr"/>
            <a:r>
              <a:rPr lang="en-US" b="1" dirty="0" err="1" smtClean="0"/>
              <a:t>bir</a:t>
            </a:r>
            <a:r>
              <a:rPr lang="en-US" b="1" dirty="0" smtClean="0"/>
              <a:t> </a:t>
            </a:r>
            <a:r>
              <a:rPr lang="en-US" b="1" dirty="0" err="1" smtClean="0"/>
              <a:t>zaryadlanǵan</a:t>
            </a:r>
            <a:r>
              <a:rPr lang="en-US" b="1" dirty="0" smtClean="0"/>
              <a:t> </a:t>
            </a:r>
            <a:r>
              <a:rPr lang="en-US" b="1" dirty="0" err="1" smtClean="0"/>
              <a:t>bólekshege</a:t>
            </a:r>
            <a:r>
              <a:rPr lang="en-US" b="1" dirty="0" smtClean="0"/>
              <a:t> </a:t>
            </a:r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maydanınıń</a:t>
            </a:r>
            <a:r>
              <a:rPr lang="en-US" b="1" dirty="0" smtClean="0"/>
              <a:t> </a:t>
            </a:r>
            <a:r>
              <a:rPr lang="en-US" b="1" dirty="0" err="1" smtClean="0"/>
              <a:t>tásir</a:t>
            </a:r>
            <a:r>
              <a:rPr lang="en-US" b="1" dirty="0" smtClean="0"/>
              <a:t> </a:t>
            </a:r>
            <a:r>
              <a:rPr lang="en-US" b="1" dirty="0" err="1" smtClean="0"/>
              <a:t>kúshi</a:t>
            </a:r>
            <a:r>
              <a:rPr lang="en-US" b="1" dirty="0" smtClean="0"/>
              <a:t> </a:t>
            </a:r>
            <a:endParaRPr lang="ru-RU" dirty="0"/>
          </a:p>
        </p:txBody>
      </p:sp>
      <p:graphicFrame>
        <p:nvGraphicFramePr>
          <p:cNvPr id="28685" name="Object 13"/>
          <p:cNvGraphicFramePr>
            <a:graphicFrameLocks noChangeAspect="1"/>
          </p:cNvGraphicFramePr>
          <p:nvPr/>
        </p:nvGraphicFramePr>
        <p:xfrm>
          <a:off x="5643570" y="1214422"/>
          <a:ext cx="1598610" cy="724560"/>
        </p:xfrm>
        <a:graphic>
          <a:graphicData uri="http://schemas.openxmlformats.org/presentationml/2006/ole">
            <p:oleObj spid="_x0000_s29397" name="Equation" r:id="rId12" imgW="660113" imgH="304668" progId="">
              <p:embed/>
            </p:oleObj>
          </a:graphicData>
        </a:graphic>
      </p:graphicFrame>
      <p:sp>
        <p:nvSpPr>
          <p:cNvPr id="29" name="Прямоугольник 28"/>
          <p:cNvSpPr/>
          <p:nvPr/>
        </p:nvSpPr>
        <p:spPr>
          <a:xfrm>
            <a:off x="142844" y="1142984"/>
            <a:ext cx="4786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bólekshelerge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etedi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16" grpId="0" animBg="1"/>
      <p:bldP spid="17" grpId="0" animBg="1"/>
      <p:bldP spid="19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42672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Lorenc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kúshi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Picture 1" descr="D:\МКЛ_11\ЛЕКЦИЯ 10\Лоренца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28600"/>
            <a:ext cx="409575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1600200"/>
            <a:ext cx="4414838" cy="218599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ru-RU" sz="2000" b="1" dirty="0" smtClean="0"/>
              <a:t> </a:t>
            </a:r>
            <a:r>
              <a:rPr lang="en-US" sz="2200" b="1" dirty="0" err="1" smtClean="0"/>
              <a:t>Magnit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indukciyası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shep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qoldıń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alaqanına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baǵıtlanǵan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zaryadtıń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kórsetkish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barmaq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bolsa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zaryadqa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etiwshi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Lorenc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</a:t>
            </a:r>
            <a:r>
              <a:rPr lang="en-US" sz="2200" b="1" dirty="0" smtClean="0"/>
              <a:t> bas </a:t>
            </a:r>
            <a:r>
              <a:rPr lang="en-US" sz="2200" b="1" dirty="0" err="1" smtClean="0"/>
              <a:t>barmaq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 </a:t>
            </a:r>
            <a:r>
              <a:rPr lang="ru-RU" sz="2200" b="1" dirty="0" smtClean="0"/>
              <a:t> </a:t>
            </a:r>
            <a:endParaRPr lang="en-US" sz="2200" b="1" dirty="0" smtClean="0"/>
          </a:p>
          <a:p>
            <a:pPr lvl="0" algn="just">
              <a:spcBef>
                <a:spcPct val="20000"/>
              </a:spcBef>
            </a:pP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Выноска со стрелкой вниз 5"/>
          <p:cNvSpPr/>
          <p:nvPr/>
        </p:nvSpPr>
        <p:spPr>
          <a:xfrm>
            <a:off x="142844" y="857232"/>
            <a:ext cx="4286280" cy="6858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Shep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qol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qádesi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28600" y="3786190"/>
            <a:ext cx="4414838" cy="291941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b="1" dirty="0" err="1" smtClean="0"/>
              <a:t>Lorenc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bárhama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zaryadlanǵan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bólekshe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tezligine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perpendikulyar</a:t>
            </a:r>
            <a:r>
              <a:rPr lang="en-US" sz="2200" b="1" dirty="0" smtClean="0"/>
              <a:t>, </a:t>
            </a:r>
          </a:p>
          <a:p>
            <a:pPr algn="ctr"/>
            <a:r>
              <a:rPr lang="en-US" sz="2200" b="1" dirty="0" smtClean="0"/>
              <a:t>sol </a:t>
            </a:r>
            <a:r>
              <a:rPr lang="en-US" sz="2200" b="1" dirty="0" err="1" smtClean="0"/>
              <a:t>sebepli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ol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tezlik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ózgertedi</a:t>
            </a:r>
            <a:r>
              <a:rPr lang="ru-RU" sz="2200" b="1" dirty="0" smtClean="0"/>
              <a:t>.</a:t>
            </a:r>
            <a:endParaRPr lang="ru-RU" sz="2200" b="1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295400" y="5562600"/>
            <a:ext cx="22098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43846136"/>
              </p:ext>
            </p:extLst>
          </p:nvPr>
        </p:nvGraphicFramePr>
        <p:xfrm>
          <a:off x="1491456" y="5536442"/>
          <a:ext cx="1741488" cy="931862"/>
        </p:xfrm>
        <a:graphic>
          <a:graphicData uri="http://schemas.openxmlformats.org/presentationml/2006/ole">
            <p:oleObj spid="_x0000_s29788" name="Equation" r:id="rId5" imgW="469800" imgH="253800" progId="">
              <p:embed/>
            </p:oleObj>
          </a:graphicData>
        </a:graphic>
      </p:graphicFrame>
      <p:sp>
        <p:nvSpPr>
          <p:cNvPr id="14" name="Содержимое 2"/>
          <p:cNvSpPr txBox="1">
            <a:spLocks/>
          </p:cNvSpPr>
          <p:nvPr/>
        </p:nvSpPr>
        <p:spPr>
          <a:xfrm>
            <a:off x="4786314" y="4429132"/>
            <a:ext cx="4143404" cy="2276468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b="1" dirty="0" err="1" smtClean="0"/>
              <a:t>Turaqlı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magnit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háreketlenip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atırǵan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zaryadlanǵan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bólekshe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ústinen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atqarmaydı</a:t>
            </a:r>
            <a:r>
              <a:rPr lang="en-US" sz="2200" b="1" dirty="0" smtClean="0"/>
              <a:t>, sol </a:t>
            </a:r>
            <a:r>
              <a:rPr lang="en-US" sz="2200" b="1" dirty="0" err="1" smtClean="0"/>
              <a:t>sebepli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bólekshelerdiń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kinetikalıq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energiyası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ózgermesten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qaladı</a:t>
            </a:r>
            <a:r>
              <a:rPr lang="en-US" sz="2200" b="1" dirty="0" smtClean="0"/>
              <a:t>. </a:t>
            </a:r>
            <a:endParaRPr lang="ru-RU" sz="2200" dirty="0"/>
          </a:p>
        </p:txBody>
      </p:sp>
      <p:sp>
        <p:nvSpPr>
          <p:cNvPr id="15" name="Стрелка вправо 14"/>
          <p:cNvSpPr/>
          <p:nvPr/>
        </p:nvSpPr>
        <p:spPr>
          <a:xfrm>
            <a:off x="3500430" y="5643578"/>
            <a:ext cx="1285884" cy="8382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Elektr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hám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maydanlarında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bólekshelerdiń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háreketi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ru-RU" b="1" dirty="0" smtClean="0"/>
              <a:t>    </a:t>
            </a:r>
            <a:r>
              <a:rPr lang="en-US" b="1" dirty="0" err="1" smtClean="0"/>
              <a:t>Zaryadqa</a:t>
            </a:r>
            <a:r>
              <a:rPr lang="en-US" b="1" dirty="0" smtClean="0"/>
              <a:t> </a:t>
            </a:r>
            <a:r>
              <a:rPr lang="ru-RU" b="1" dirty="0" smtClean="0"/>
              <a:t> </a:t>
            </a:r>
            <a:r>
              <a:rPr lang="en-US" b="1" i="1" dirty="0" smtClean="0"/>
              <a:t>B</a:t>
            </a:r>
            <a:r>
              <a:rPr lang="uz-Cyrl-UZ" b="1" i="1" dirty="0" smtClean="0"/>
              <a:t> </a:t>
            </a:r>
            <a:r>
              <a:rPr lang="en-US" b="1" i="1" dirty="0" smtClean="0"/>
              <a:t> </a:t>
            </a:r>
            <a:r>
              <a:rPr lang="en-US" b="1" dirty="0" err="1" smtClean="0"/>
              <a:t>indukciyalı</a:t>
            </a:r>
            <a:r>
              <a:rPr lang="en-US" b="1" dirty="0" smtClean="0"/>
              <a:t> </a:t>
            </a:r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maydanınan</a:t>
            </a:r>
            <a:r>
              <a:rPr lang="en-US" b="1" dirty="0" smtClean="0"/>
              <a:t> </a:t>
            </a:r>
            <a:r>
              <a:rPr lang="en-US" b="1" dirty="0" err="1" smtClean="0"/>
              <a:t>tısqarı</a:t>
            </a:r>
            <a:r>
              <a:rPr lang="en-US" b="1" dirty="0" smtClean="0"/>
              <a:t> </a:t>
            </a:r>
            <a:r>
              <a:rPr lang="en-US" b="1" i="1" dirty="0" smtClean="0"/>
              <a:t>E </a:t>
            </a:r>
            <a:r>
              <a:rPr lang="en-US" b="1" dirty="0" err="1" smtClean="0"/>
              <a:t>kernewlilikke</a:t>
            </a:r>
            <a:r>
              <a:rPr lang="en-US" b="1" dirty="0" smtClean="0"/>
              <a:t> </a:t>
            </a:r>
            <a:r>
              <a:rPr lang="en-US" b="1" dirty="0" err="1" smtClean="0"/>
              <a:t>iye</a:t>
            </a:r>
            <a:r>
              <a:rPr lang="en-US" b="1" dirty="0" smtClean="0"/>
              <a:t> </a:t>
            </a:r>
            <a:r>
              <a:rPr lang="en-US" b="1" dirty="0" err="1" smtClean="0"/>
              <a:t>bolǵan</a:t>
            </a:r>
            <a:r>
              <a:rPr lang="en-US" b="1" dirty="0" smtClean="0"/>
              <a:t> </a:t>
            </a:r>
            <a:r>
              <a:rPr lang="en-US" b="1" dirty="0" err="1" smtClean="0"/>
              <a:t>elektr</a:t>
            </a:r>
            <a:r>
              <a:rPr lang="en-US" b="1" dirty="0" smtClean="0"/>
              <a:t> </a:t>
            </a:r>
            <a:r>
              <a:rPr lang="en-US" b="1" dirty="0" err="1" smtClean="0"/>
              <a:t>maydanı</a:t>
            </a:r>
            <a:r>
              <a:rPr lang="en-US" b="1" dirty="0" smtClean="0"/>
              <a:t> </a:t>
            </a:r>
            <a:r>
              <a:rPr lang="en-US" b="1" dirty="0" err="1" smtClean="0"/>
              <a:t>tásir</a:t>
            </a:r>
            <a:r>
              <a:rPr lang="en-US" b="1" dirty="0" smtClean="0"/>
              <a:t> </a:t>
            </a:r>
            <a:r>
              <a:rPr lang="en-US" b="1" dirty="0" err="1" smtClean="0"/>
              <a:t>etkende</a:t>
            </a:r>
            <a:r>
              <a:rPr lang="en-US" b="1" dirty="0" smtClean="0"/>
              <a:t> </a:t>
            </a:r>
            <a:r>
              <a:rPr lang="en-US" b="1" dirty="0" err="1" smtClean="0"/>
              <a:t>zaryadtıń</a:t>
            </a:r>
            <a:r>
              <a:rPr lang="en-US" b="1" dirty="0" smtClean="0"/>
              <a:t> </a:t>
            </a:r>
            <a:r>
              <a:rPr lang="en-US" b="1" dirty="0" err="1" smtClean="0"/>
              <a:t>háreketi</a:t>
            </a:r>
            <a:r>
              <a:rPr lang="en-US" b="1" dirty="0" smtClean="0"/>
              <a:t> </a:t>
            </a:r>
            <a:r>
              <a:rPr lang="en-US" b="1" dirty="0" err="1" smtClean="0"/>
              <a:t>tómendegi</a:t>
            </a:r>
            <a:r>
              <a:rPr lang="en-US" b="1" dirty="0" smtClean="0"/>
              <a:t> </a:t>
            </a:r>
            <a:r>
              <a:rPr lang="en-US" b="1" dirty="0" err="1" smtClean="0"/>
              <a:t>Lorenc</a:t>
            </a:r>
            <a:r>
              <a:rPr lang="en-US" b="1" dirty="0" smtClean="0"/>
              <a:t> </a:t>
            </a:r>
            <a:r>
              <a:rPr lang="en-US" b="1" dirty="0" err="1" smtClean="0"/>
              <a:t>teńlemesi</a:t>
            </a:r>
            <a:r>
              <a:rPr lang="en-US" b="1" dirty="0" smtClean="0"/>
              <a:t> </a:t>
            </a:r>
            <a:r>
              <a:rPr lang="en-US" b="1" dirty="0" err="1" smtClean="0"/>
              <a:t>menen</a:t>
            </a:r>
            <a:r>
              <a:rPr lang="en-US" b="1" dirty="0" smtClean="0"/>
              <a:t> </a:t>
            </a:r>
            <a:r>
              <a:rPr lang="en-US" b="1" dirty="0" err="1" smtClean="0"/>
              <a:t>ańlatıladı</a:t>
            </a:r>
            <a:endParaRPr lang="ru-RU" dirty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514600" y="4648200"/>
            <a:ext cx="38100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2590800" y="4714876"/>
          <a:ext cx="3581400" cy="895350"/>
        </p:xfrm>
        <a:graphic>
          <a:graphicData uri="http://schemas.openxmlformats.org/presentationml/2006/ole">
            <p:oleObj spid="_x0000_s40031" name="Equation" r:id="rId4" imgW="1104900" imgH="2794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 smtClean="0"/>
              <a:t>    </a:t>
            </a:r>
            <a:endParaRPr lang="ru-RU" dirty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51078" y="3439520"/>
            <a:ext cx="1447800" cy="5715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28600" y="1524000"/>
            <a:ext cx="4267200" cy="25146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Zaryadlanǵan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háreketlenedi</a:t>
            </a:r>
            <a:r>
              <a:rPr lang="en-US" sz="2400" b="1" dirty="0" smtClean="0"/>
              <a:t> </a:t>
            </a:r>
          </a:p>
          <a:p>
            <a:pPr algn="ctr"/>
            <a:r>
              <a:rPr lang="ru-RU" sz="2400" b="1" dirty="0" smtClean="0"/>
              <a:t> (</a:t>
            </a:r>
            <a:r>
              <a:rPr lang="en-US" sz="2400" b="1" i="1" dirty="0" smtClean="0"/>
              <a:t>v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</a:t>
            </a:r>
            <a:r>
              <a:rPr lang="uz-Cyrl-UZ" sz="2400" b="1" i="1" dirty="0" smtClean="0"/>
              <a:t> </a:t>
            </a:r>
            <a:r>
              <a:rPr lang="ru-RU" sz="2400" b="1" i="1" dirty="0" smtClean="0"/>
              <a:t>В </a:t>
            </a:r>
            <a:r>
              <a:rPr lang="en-US" sz="2400" b="1" dirty="0" err="1" smtClean="0"/>
              <a:t>vektorları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múyesh</a:t>
            </a:r>
            <a:r>
              <a:rPr lang="en-US" sz="2400" b="1" dirty="0" smtClean="0"/>
              <a:t> </a:t>
            </a:r>
            <a:r>
              <a:rPr lang="ru-RU" sz="2400" b="1" dirty="0" smtClean="0">
                <a:sym typeface="Symbol"/>
              </a:rPr>
              <a:t> </a:t>
            </a:r>
            <a:r>
              <a:rPr lang="en-US" sz="2400" b="1" dirty="0" err="1" smtClean="0">
                <a:sym typeface="Symbol"/>
              </a:rPr>
              <a:t>ge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teń</a:t>
            </a:r>
            <a:r>
              <a:rPr lang="ru-RU" sz="2400" b="1" dirty="0" smtClean="0"/>
              <a:t>). </a:t>
            </a:r>
            <a:endParaRPr lang="ru-RU" sz="2400" b="1" dirty="0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5486400" y="1524000"/>
            <a:ext cx="3429000" cy="25146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2400" b="1" dirty="0" err="1" smtClean="0"/>
              <a:t>Lorenc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etpegenligi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ólshewli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dawam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ettiredi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59140501"/>
              </p:ext>
            </p:extLst>
          </p:nvPr>
        </p:nvGraphicFramePr>
        <p:xfrm>
          <a:off x="2928926" y="3429000"/>
          <a:ext cx="914400" cy="609600"/>
        </p:xfrm>
        <a:graphic>
          <a:graphicData uri="http://schemas.openxmlformats.org/presentationml/2006/ole">
            <p:oleObj spid="_x0000_s44298" name="Equation" r:id="rId4" imgW="355446" imgH="241195" progId="">
              <p:embed/>
            </p:oleObj>
          </a:graphicData>
        </a:graphic>
      </p:graphicFrame>
      <p:sp>
        <p:nvSpPr>
          <p:cNvPr id="13" name="Стрелка вправо 12"/>
          <p:cNvSpPr/>
          <p:nvPr/>
        </p:nvSpPr>
        <p:spPr>
          <a:xfrm>
            <a:off x="4419600" y="2133600"/>
            <a:ext cx="1143000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990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Zaryadlanǵan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bólekshelerdiń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magnit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maydanındaǵı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háreketi</a:t>
            </a:r>
            <a:endParaRPr lang="ru-RU" sz="3200" b="1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066800" y="46482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066800" y="51054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1066800" y="55626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066800" y="60198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7924800" y="4495800"/>
          <a:ext cx="533400" cy="697523"/>
        </p:xfrm>
        <a:graphic>
          <a:graphicData uri="http://schemas.openxmlformats.org/presentationml/2006/ole">
            <p:oleObj spid="_x0000_s44299" name="Equation" r:id="rId5" imgW="152268" imgH="203024" progId="">
              <p:embed/>
            </p:oleObj>
          </a:graphicData>
        </a:graphic>
      </p:graphicFrame>
      <p:grpSp>
        <p:nvGrpSpPr>
          <p:cNvPr id="22" name="Группа 21"/>
          <p:cNvGrpSpPr/>
          <p:nvPr/>
        </p:nvGrpSpPr>
        <p:grpSpPr>
          <a:xfrm>
            <a:off x="457200" y="4953000"/>
            <a:ext cx="1789880" cy="685800"/>
            <a:chOff x="533400" y="4953000"/>
            <a:chExt cx="1789880" cy="685800"/>
          </a:xfrm>
        </p:grpSpPr>
        <p:sp>
          <p:nvSpPr>
            <p:cNvPr id="19" name="Овал 18"/>
            <p:cNvSpPr/>
            <p:nvPr/>
          </p:nvSpPr>
          <p:spPr>
            <a:xfrm>
              <a:off x="533400" y="5181600"/>
              <a:ext cx="457200" cy="4572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dirty="0" smtClean="0">
                  <a:solidFill>
                    <a:schemeClr val="tx1"/>
                  </a:solidFill>
                </a:rPr>
                <a:t>-</a:t>
              </a:r>
              <a:endParaRPr lang="ru-RU" sz="4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>
              <a:off x="990600" y="5410200"/>
              <a:ext cx="8382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4036" name="Object 4"/>
            <p:cNvGraphicFramePr>
              <a:graphicFrameLocks noChangeAspect="1"/>
            </p:cNvGraphicFramePr>
            <p:nvPr/>
          </p:nvGraphicFramePr>
          <p:xfrm>
            <a:off x="1828800" y="4953000"/>
            <a:ext cx="494480" cy="682625"/>
          </p:xfrm>
          <a:graphic>
            <a:graphicData uri="http://schemas.openxmlformats.org/presentationml/2006/ole">
              <p:oleObj spid="_x0000_s44300" name="Equation" r:id="rId6" imgW="126725" imgH="177415" progId="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13691E-6 L 0.88559 0.005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кругленный прямоугольник 21"/>
          <p:cNvSpPr/>
          <p:nvPr/>
        </p:nvSpPr>
        <p:spPr>
          <a:xfrm>
            <a:off x="7315200" y="4876800"/>
            <a:ext cx="14478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5410200" y="1524000"/>
            <a:ext cx="3581400" cy="5191148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 err="1" smtClean="0"/>
              <a:t>Lorenc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traektoriyasına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perpendikulyar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moduli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boyınsha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ózgermeydi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orayǵa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umtılıwshı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tezleniw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R </a:t>
            </a:r>
            <a:r>
              <a:rPr lang="en-US" sz="2400" b="1" dirty="0" err="1" smtClean="0"/>
              <a:t>radiuslı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aylanba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háreketlenedi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r>
              <a:rPr lang="en-US" sz="2400" b="1" dirty="0" err="1" smtClean="0"/>
              <a:t>Aylanba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radiusı</a:t>
            </a:r>
            <a:endParaRPr lang="en-US" sz="2400" b="1" dirty="0" smtClean="0"/>
          </a:p>
          <a:p>
            <a:r>
              <a:rPr lang="en-US" sz="2400" b="1" dirty="0" err="1" smtClean="0"/>
              <a:t>Aylanıw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dáwiri</a:t>
            </a:r>
            <a:endParaRPr lang="ru-RU" sz="2400" b="1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6572264" y="5715016"/>
            <a:ext cx="2438400" cy="9286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7710985" y="2705100"/>
            <a:ext cx="1143000" cy="7239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14282" y="1524000"/>
            <a:ext cx="4281518" cy="27432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b="1" dirty="0" err="1" smtClean="0"/>
              <a:t>Zaryadlanǵan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perpendikulyar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túrde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háreketlenedi</a:t>
            </a:r>
            <a:r>
              <a:rPr lang="en-US" sz="2400" b="1" dirty="0" smtClean="0"/>
              <a:t>  </a:t>
            </a:r>
            <a:r>
              <a:rPr lang="ru-RU" sz="2400" b="1" dirty="0" smtClean="0"/>
              <a:t>(</a:t>
            </a:r>
            <a:r>
              <a:rPr lang="en-US" sz="2400" b="1" i="1" dirty="0" smtClean="0"/>
              <a:t>v </a:t>
            </a:r>
            <a:r>
              <a:rPr lang="en-US" sz="2400" b="1" dirty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uz-Cyrl-UZ" sz="2400" b="1" i="1" dirty="0" smtClean="0"/>
              <a:t> </a:t>
            </a:r>
            <a:r>
              <a:rPr lang="ru-RU" sz="2400" b="1" i="1" dirty="0" smtClean="0"/>
              <a:t>В </a:t>
            </a:r>
            <a:r>
              <a:rPr lang="en-US" sz="2400" b="1" dirty="0" err="1" smtClean="0"/>
              <a:t>vektorları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ru-RU" sz="2400" b="1" dirty="0" smtClean="0">
                <a:sym typeface="Symbol"/>
              </a:rPr>
              <a:t> </a:t>
            </a:r>
            <a:r>
              <a:rPr lang="en-US" sz="2400" b="1" dirty="0" err="1" smtClean="0">
                <a:sym typeface="Symbol"/>
              </a:rPr>
              <a:t>múyesh</a:t>
            </a:r>
            <a:r>
              <a:rPr lang="ru-RU" sz="2400" b="1" dirty="0" smtClean="0">
                <a:sym typeface="Symbol"/>
              </a:rPr>
              <a:t> /2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ge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teń</a:t>
            </a:r>
            <a:r>
              <a:rPr lang="ru-RU" sz="2400" b="1" dirty="0" smtClean="0"/>
              <a:t>). </a:t>
            </a:r>
            <a:endParaRPr lang="ru-RU" sz="2400" b="1" dirty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933700" y="3429000"/>
            <a:ext cx="1257300" cy="6477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53531661"/>
              </p:ext>
            </p:extLst>
          </p:nvPr>
        </p:nvGraphicFramePr>
        <p:xfrm>
          <a:off x="3055937" y="3429000"/>
          <a:ext cx="1012825" cy="544513"/>
        </p:xfrm>
        <a:graphic>
          <a:graphicData uri="http://schemas.openxmlformats.org/presentationml/2006/ole">
            <p:oleObj spid="_x0000_s41326" name="Equation" r:id="rId4" imgW="393359" imgH="215713" progId="">
              <p:embed/>
            </p:oleObj>
          </a:graphicData>
        </a:graphic>
      </p:graphicFrame>
      <p:sp>
        <p:nvSpPr>
          <p:cNvPr id="13" name="Стрелка вправо 12"/>
          <p:cNvSpPr/>
          <p:nvPr/>
        </p:nvSpPr>
        <p:spPr>
          <a:xfrm>
            <a:off x="4500562" y="2133600"/>
            <a:ext cx="928694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35277197"/>
              </p:ext>
            </p:extLst>
          </p:nvPr>
        </p:nvGraphicFramePr>
        <p:xfrm>
          <a:off x="7786710" y="2643182"/>
          <a:ext cx="996315" cy="736385"/>
        </p:xfrm>
        <a:graphic>
          <a:graphicData uri="http://schemas.openxmlformats.org/presentationml/2006/ole">
            <p:oleObj spid="_x0000_s41327" name="Equation" r:id="rId5" imgW="508000" imgH="419100" progId="">
              <p:embed/>
            </p:oleObj>
          </a:graphicData>
        </a:graphic>
      </p:graphicFrame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10200785"/>
              </p:ext>
            </p:extLst>
          </p:nvPr>
        </p:nvGraphicFramePr>
        <p:xfrm>
          <a:off x="7505700" y="4872789"/>
          <a:ext cx="1066800" cy="842211"/>
        </p:xfrm>
        <a:graphic>
          <a:graphicData uri="http://schemas.openxmlformats.org/presentationml/2006/ole">
            <p:oleObj spid="_x0000_s41328" name="Equation" r:id="rId6" imgW="520700" imgH="419100" progId="">
              <p:embed/>
            </p:oleObj>
          </a:graphicData>
        </a:graphic>
      </p:graphicFrame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6715140" y="5715016"/>
          <a:ext cx="2286000" cy="818444"/>
        </p:xfrm>
        <a:graphic>
          <a:graphicData uri="http://schemas.openxmlformats.org/presentationml/2006/ole">
            <p:oleObj spid="_x0000_s41329" name="Equation" r:id="rId7" imgW="990600" imgH="419100" progId="">
              <p:embed/>
            </p:oleObj>
          </a:graphicData>
        </a:graphic>
      </p:graphicFrame>
      <p:sp>
        <p:nvSpPr>
          <p:cNvPr id="26" name="Заголовок 1"/>
          <p:cNvSpPr txBox="1">
            <a:spLocks/>
          </p:cNvSpPr>
          <p:nvPr/>
        </p:nvSpPr>
        <p:spPr>
          <a:xfrm>
            <a:off x="214282" y="142852"/>
            <a:ext cx="8763000" cy="990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Zaryadlanǵan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bólekshelerdiń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magnit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maydanında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háreketi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0" descr="D:\МКЛ_11\ЛЕКЦИЯ 10\{C7AAB3F2-EA77-4A5C-8CAF-5130FA1B5DD7}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4419600"/>
            <a:ext cx="4572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Овал 19"/>
          <p:cNvSpPr/>
          <p:nvPr/>
        </p:nvSpPr>
        <p:spPr>
          <a:xfrm>
            <a:off x="3352800" y="518160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+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10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66 -0.0111 C 0.00712 -0.0111 0.10834 0.01341 0.10834 0.0444 C 0.10834 0.07493 0.00712 0.09991 -0.11666 0.09991 C -0.24097 0.09991 -0.34166 0.07493 -0.34166 0.0444 C -0.34166 0.01341 -0.24097 -0.0111 -0.11666 -0.0111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ELEKTROMAGNETIZM </a:t>
            </a:r>
            <a:endParaRPr lang="ru-RU" sz="4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14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Скругленный прямоугольник 59"/>
          <p:cNvSpPr/>
          <p:nvPr/>
        </p:nvSpPr>
        <p:spPr>
          <a:xfrm>
            <a:off x="0" y="4800600"/>
            <a:ext cx="12954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/>
          <p:cNvSpPr/>
          <p:nvPr/>
        </p:nvSpPr>
        <p:spPr>
          <a:xfrm>
            <a:off x="0" y="2590800"/>
            <a:ext cx="12954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0" y="914400"/>
            <a:ext cx="12954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Zaryadlanǵan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bólekshelerdiń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magnit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maydanındaǵı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háreketi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1066800" y="51054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>
            <a:off x="1066800" y="55626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1066800" y="60198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066800" y="64770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7924800" y="4953000"/>
          <a:ext cx="533400" cy="697523"/>
        </p:xfrm>
        <a:graphic>
          <a:graphicData uri="http://schemas.openxmlformats.org/presentationml/2006/ole">
            <p:oleObj spid="_x0000_s60187" name="Equation" r:id="rId4" imgW="152268" imgH="203024" progId="">
              <p:embed/>
            </p:oleObj>
          </a:graphicData>
        </a:graphic>
      </p:graphicFrame>
      <p:cxnSp>
        <p:nvCxnSpPr>
          <p:cNvPr id="13" name="Прямая со стрелкой 12"/>
          <p:cNvCxnSpPr/>
          <p:nvPr/>
        </p:nvCxnSpPr>
        <p:spPr>
          <a:xfrm>
            <a:off x="1143000" y="30480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1143000" y="35052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1143000" y="39624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143000" y="4419600"/>
            <a:ext cx="67818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8001000" y="2895600"/>
          <a:ext cx="533400" cy="697523"/>
        </p:xfrm>
        <a:graphic>
          <a:graphicData uri="http://schemas.openxmlformats.org/presentationml/2006/ole">
            <p:oleObj spid="_x0000_s60188" name="Equation" r:id="rId5" imgW="152268" imgH="203024" progId="">
              <p:embed/>
            </p:oleObj>
          </a:graphicData>
        </a:graphic>
      </p:graphicFrame>
      <p:sp>
        <p:nvSpPr>
          <p:cNvPr id="19" name="Овал 18"/>
          <p:cNvSpPr/>
          <p:nvPr/>
        </p:nvSpPr>
        <p:spPr>
          <a:xfrm>
            <a:off x="304800" y="55626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-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228600" y="40386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-</a:t>
            </a:r>
            <a:endParaRPr lang="ru-RU" sz="4400" dirty="0">
              <a:solidFill>
                <a:schemeClr val="tx1"/>
              </a:solidFill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rot="5400000" flipH="1" flipV="1">
            <a:off x="609600" y="3581400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1600200" y="5410200"/>
          <a:ext cx="494480" cy="682625"/>
        </p:xfrm>
        <a:graphic>
          <a:graphicData uri="http://schemas.openxmlformats.org/presentationml/2006/ole">
            <p:oleObj spid="_x0000_s60189" name="Equation" r:id="rId6" imgW="126725" imgH="177415" progId="">
              <p:embed/>
            </p:oleObj>
          </a:graphicData>
        </a:graphic>
      </p:graphicFrame>
      <p:cxnSp>
        <p:nvCxnSpPr>
          <p:cNvPr id="30" name="Прямая со стрелкой 29"/>
          <p:cNvCxnSpPr/>
          <p:nvPr/>
        </p:nvCxnSpPr>
        <p:spPr>
          <a:xfrm>
            <a:off x="762000" y="5791200"/>
            <a:ext cx="8382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381000" y="3200400"/>
          <a:ext cx="493713" cy="682625"/>
        </p:xfrm>
        <a:graphic>
          <a:graphicData uri="http://schemas.openxmlformats.org/presentationml/2006/ole">
            <p:oleObj spid="_x0000_s60190" name="Equation" r:id="rId7" imgW="126725" imgH="177415" progId="">
              <p:embed/>
            </p:oleObj>
          </a:graphicData>
        </a:graphic>
      </p:graphicFrame>
      <p:cxnSp>
        <p:nvCxnSpPr>
          <p:cNvPr id="33" name="Прямая со стрелкой 32"/>
          <p:cNvCxnSpPr/>
          <p:nvPr/>
        </p:nvCxnSpPr>
        <p:spPr>
          <a:xfrm rot="5400000" flipH="1" flipV="1">
            <a:off x="1715294" y="1942306"/>
            <a:ext cx="1600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rot="5400000" flipH="1" flipV="1">
            <a:off x="3772694" y="1942306"/>
            <a:ext cx="1600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rot="5400000" flipH="1" flipV="1">
            <a:off x="2401094" y="1942306"/>
            <a:ext cx="1600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 flipH="1" flipV="1">
            <a:off x="3086894" y="1942306"/>
            <a:ext cx="1600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rot="5400000" flipH="1" flipV="1">
            <a:off x="4458494" y="1942306"/>
            <a:ext cx="1600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/>
          <p:cNvSpPr/>
          <p:nvPr/>
        </p:nvSpPr>
        <p:spPr>
          <a:xfrm>
            <a:off x="1752600" y="16002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-</a:t>
            </a:r>
            <a:endParaRPr lang="ru-RU" sz="4400" dirty="0">
              <a:solidFill>
                <a:schemeClr val="tx1"/>
              </a:solidFill>
            </a:endParaRPr>
          </a:p>
        </p:txBody>
      </p:sp>
      <p:graphicFrame>
        <p:nvGraphicFramePr>
          <p:cNvPr id="59399" name="Object 7"/>
          <p:cNvGraphicFramePr>
            <a:graphicFrameLocks noChangeAspect="1"/>
          </p:cNvGraphicFramePr>
          <p:nvPr/>
        </p:nvGraphicFramePr>
        <p:xfrm>
          <a:off x="3962400" y="762000"/>
          <a:ext cx="533400" cy="696913"/>
        </p:xfrm>
        <a:graphic>
          <a:graphicData uri="http://schemas.openxmlformats.org/presentationml/2006/ole">
            <p:oleObj spid="_x0000_s60191" name="Equation" r:id="rId8" imgW="152268" imgH="203024" progId="">
              <p:embed/>
            </p:oleObj>
          </a:graphicData>
        </a:graphic>
      </p:graphicFrame>
      <p:cxnSp>
        <p:nvCxnSpPr>
          <p:cNvPr id="51" name="Прямая со стрелкой 50"/>
          <p:cNvCxnSpPr/>
          <p:nvPr/>
        </p:nvCxnSpPr>
        <p:spPr>
          <a:xfrm>
            <a:off x="1905000" y="2438400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4"/>
          <p:cNvGraphicFramePr>
            <a:graphicFrameLocks noChangeAspect="1"/>
          </p:cNvGraphicFramePr>
          <p:nvPr/>
        </p:nvGraphicFramePr>
        <p:xfrm>
          <a:off x="1371600" y="2133600"/>
          <a:ext cx="494480" cy="682625"/>
        </p:xfrm>
        <a:graphic>
          <a:graphicData uri="http://schemas.openxmlformats.org/presentationml/2006/ole">
            <p:oleObj spid="_x0000_s60192" name="Equation" r:id="rId9" imgW="126725" imgH="177415" progId="">
              <p:embed/>
            </p:oleObj>
          </a:graphicData>
        </a:graphic>
      </p:graphicFrame>
      <p:graphicFrame>
        <p:nvGraphicFramePr>
          <p:cNvPr id="59401" name="Object 9"/>
          <p:cNvGraphicFramePr>
            <a:graphicFrameLocks noChangeAspect="1"/>
          </p:cNvGraphicFramePr>
          <p:nvPr/>
        </p:nvGraphicFramePr>
        <p:xfrm>
          <a:off x="0" y="4724400"/>
          <a:ext cx="1219200" cy="812800"/>
        </p:xfrm>
        <a:graphic>
          <a:graphicData uri="http://schemas.openxmlformats.org/presentationml/2006/ole">
            <p:oleObj spid="_x0000_s60193" name="Equation" r:id="rId10" imgW="355446" imgH="241195" progId="">
              <p:embed/>
            </p:oleObj>
          </a:graphicData>
        </a:graphic>
      </p:graphicFrame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0" y="914400"/>
          <a:ext cx="1275627" cy="685800"/>
        </p:xfrm>
        <a:graphic>
          <a:graphicData uri="http://schemas.openxmlformats.org/presentationml/2006/ole">
            <p:oleObj spid="_x0000_s60194" name="Equation" r:id="rId11" imgW="393359" imgH="215713" progId="">
              <p:embed/>
            </p:oleObj>
          </a:graphicData>
        </a:graphic>
      </p:graphicFrame>
      <p:graphicFrame>
        <p:nvGraphicFramePr>
          <p:cNvPr id="59403" name="Object 11"/>
          <p:cNvGraphicFramePr>
            <a:graphicFrameLocks noChangeAspect="1"/>
          </p:cNvGraphicFramePr>
          <p:nvPr/>
        </p:nvGraphicFramePr>
        <p:xfrm>
          <a:off x="0" y="2362200"/>
          <a:ext cx="1195387" cy="887412"/>
        </p:xfrm>
        <a:graphic>
          <a:graphicData uri="http://schemas.openxmlformats.org/presentationml/2006/ole">
            <p:oleObj spid="_x0000_s60195" name="Equation" r:id="rId12" imgW="368300" imgH="2794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path" presetSubtype="0" repeatCount="10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4 -0.07123 C 0.07865 -0.13784 0.13125 -0.18733 0.17465 -0.18733 C 0.21458 -0.18733 0.24271 -0.139 0.24271 -0.07401 C 0.24271 -0.00949 0.21458 0.0444 0.17465 0.0444 C 0.13125 0.0444 0.1217 -0.01157 0.15035 -0.07609 C 0.18247 -0.13969 0.2349 -0.18733 0.27483 -0.18733 C 0.31424 -0.18733 0.34635 -0.13784 0.34635 -0.07401 C 0.34635 -0.00949 0.31424 0.0444 0.27483 0.0444 C 0.2349 0.0444 0.22587 -0.01157 0.25399 -0.07517 C 0.28212 -0.13969 0.33507 -0.18733 0.375 -0.18733 C 0.4184 -0.18733 0.45087 -0.13784 0.45087 -0.07332 C 0.45087 -0.00949 0.4184 0.0444 0.375 0.0444 C 0.33872 0.0444 0.32778 -0.01157 0.35417 -0.07517 C 0.38212 -0.139 0.43941 -0.18733 0.47882 -0.18733 C 0.51823 -0.18733 0.55035 -0.13691 0.55035 -0.07332 C 0.55035 -0.0074 0.51823 0.0444 0.47882 0.0444 C 0.43941 0.0444 0.4276 -0.01041 0.45608 -0.07401 C 0.48455 -0.13784 0.53906 -0.18733 0.57882 -0.18733 C 0.62066 -0.18733 0.65104 -0.13691 0.65104 -0.07216 C 0.65104 -0.0074 0.61632 0.0444 0.57882 0.0444 C 0.53906 0.0444 0.52813 -0.01041 0.55625 -0.07401 C 0.5842 -0.13784 0.64323 -0.18733 0.67917 -0.18733 C 0.7184 -0.18733 0.74861 -0.13576 0.74861 -0.07216 C 0.74861 -0.0074 0.7184 0.0444 0.67917 0.0444 C 0.64323 0.0444 0.63194 -0.00949 0.65642 -0.07401 C 0.68628 -0.13784 0.7434 -0.18733 0.7809 -0.18733 C 0.81858 -0.18733 0.8526 -0.13576 0.8526 -0.07123 C 0.8526 -0.00625 0.82274 0.0444 0.7809 0.0444 C 0.7434 0.0444 0.73177 -0.00949 0.76024 -0.07332 C 0.79045 -0.13691 0.84358 -0.18872 0.88281 -0.18733 C 0.92118 -0.18664 0.95 -0.13576 0.95 -0.07123 C 0.95 -0.00625 0.91684 0.0444 0.87917 0.0444 C 0.84358 0.0444 0.83212 -0.0074 0.86389 -0.07123 " pathEditMode="relative" rAng="-5400000" ptsTypes="fffffffffffffffffffffffffffffffff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" y="-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10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27475E-6 L 1.00834 -3.2747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10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11 0.0666 C 0.12968 0.0666 0.06666 0.0488 0.06666 0.02775 C 0.06666 0.00671 0.12968 -0.0111 0.20711 -0.0111 C 0.28455 -0.0111 0.34757 0.00671 0.34757 0.02775 C 0.34757 0.04926 0.28455 0.0666 0.20711 0.0666 Z " pathEditMode="relative" rAng="0" ptsTypes="fffff">
                                      <p:cBhvr>
                                        <p:cTn id="10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одержимое 2"/>
          <p:cNvSpPr txBox="1">
            <a:spLocks/>
          </p:cNvSpPr>
          <p:nvPr/>
        </p:nvSpPr>
        <p:spPr>
          <a:xfrm>
            <a:off x="4714876" y="2819400"/>
            <a:ext cx="4200524" cy="38100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400" b="1" dirty="0" smtClean="0"/>
              <a:t>1)</a:t>
            </a:r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ólshewli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háreketlenedi</a:t>
            </a:r>
            <a:r>
              <a:rPr lang="en-US" sz="2400" b="1" dirty="0" smtClean="0"/>
              <a:t>.</a:t>
            </a: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 smtClean="0"/>
              <a:t>2)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perpendikulyar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tegislikte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 spiral </a:t>
            </a:r>
            <a:r>
              <a:rPr lang="en-US" sz="2400" b="1" dirty="0" err="1" smtClean="0"/>
              <a:t>kósherine</a:t>
            </a:r>
            <a:r>
              <a:rPr lang="en-US" sz="2400" b="1" dirty="0" smtClean="0"/>
              <a:t> parallel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baǵıtta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endParaRPr lang="ru-RU" sz="2200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152400"/>
            <a:ext cx="8701118" cy="106202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Zaryadlanǵan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bólekshelerdiń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magnit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maydanındaǵı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háreketi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/>
          <a:lstStyle/>
          <a:p>
            <a:pPr>
              <a:buNone/>
            </a:pPr>
            <a:r>
              <a:rPr lang="ru-RU" b="1" dirty="0" smtClean="0"/>
              <a:t>    </a:t>
            </a:r>
            <a:endParaRPr lang="ru-RU" dirty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143636" y="5786454"/>
            <a:ext cx="27432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14282" y="1285860"/>
            <a:ext cx="3643338" cy="1433514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2400" b="1" dirty="0" err="1" smtClean="0"/>
              <a:t>Zaryadlanǵan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sızıqlarına</a:t>
            </a:r>
            <a:r>
              <a:rPr lang="en-US" sz="2400" b="1" dirty="0" smtClean="0"/>
              <a:t> </a:t>
            </a:r>
            <a:r>
              <a:rPr lang="ru-RU" sz="2400" b="1" dirty="0" smtClean="0">
                <a:sym typeface="Symbol"/>
              </a:rPr>
              <a:t> 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múyesh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astında</a:t>
            </a:r>
            <a:r>
              <a:rPr lang="en-US" sz="2400" b="1" dirty="0" smtClean="0">
                <a:sym typeface="Symbol"/>
              </a:rPr>
              <a:t> </a:t>
            </a:r>
            <a:r>
              <a:rPr lang="en-US" sz="2400" b="1" dirty="0" err="1" smtClean="0">
                <a:sym typeface="Symbol"/>
              </a:rPr>
              <a:t>háreketlenedi</a:t>
            </a:r>
            <a:r>
              <a:rPr lang="en-US" sz="2400" b="1" dirty="0" smtClean="0">
                <a:sym typeface="Symbol"/>
              </a:rPr>
              <a:t>. </a:t>
            </a:r>
            <a:endParaRPr lang="ru-RU" sz="2400" b="1" dirty="0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5000628" y="1285860"/>
            <a:ext cx="3914772" cy="138114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Bólekshe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jıyındısı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kórinisinde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súwretlew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mumkin</a:t>
            </a:r>
            <a:r>
              <a:rPr lang="en-US" sz="2400" b="1" dirty="0" smtClean="0"/>
              <a:t>: 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3857620" y="1428736"/>
            <a:ext cx="1143000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059" name="Picture 3" descr="D:\МКЛ_11\ЛЕКЦИЯ 10\винтовая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895600"/>
            <a:ext cx="4191990" cy="3657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31496373"/>
              </p:ext>
            </p:extLst>
          </p:nvPr>
        </p:nvGraphicFramePr>
        <p:xfrm>
          <a:off x="6858016" y="3500439"/>
          <a:ext cx="1771648" cy="620076"/>
        </p:xfrm>
        <a:graphic>
          <a:graphicData uri="http://schemas.openxmlformats.org/presentationml/2006/ole">
            <p:oleObj spid="_x0000_s45239" name="Equation" r:id="rId5" imgW="685800" imgH="241300" progId="">
              <p:embed/>
            </p:oleObj>
          </a:graphicData>
        </a:graphic>
      </p:graphicFrame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6215074" y="5857892"/>
          <a:ext cx="2667000" cy="590791"/>
        </p:xfrm>
        <a:graphic>
          <a:graphicData uri="http://schemas.openxmlformats.org/presentationml/2006/ole">
            <p:oleObj spid="_x0000_s45240" name="Equation" r:id="rId6" imgW="1091726" imgH="24119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Содержимое 2"/>
          <p:cNvSpPr txBox="1">
            <a:spLocks/>
          </p:cNvSpPr>
          <p:nvPr/>
        </p:nvSpPr>
        <p:spPr>
          <a:xfrm>
            <a:off x="228600" y="5486400"/>
            <a:ext cx="8772556" cy="11430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ru-RU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ótkizgishten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j </a:t>
            </a:r>
            <a:r>
              <a:rPr lang="en-US" sz="2400" b="1" dirty="0" err="1" smtClean="0"/>
              <a:t>tıǵızlıqtaǵı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kernewlilikke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200" b="1" dirty="0"/>
          </a:p>
        </p:txBody>
      </p:sp>
      <p:cxnSp>
        <p:nvCxnSpPr>
          <p:cNvPr id="49" name="Прямая со стрелкой 48"/>
          <p:cNvCxnSpPr/>
          <p:nvPr/>
        </p:nvCxnSpPr>
        <p:spPr>
          <a:xfrm>
            <a:off x="0" y="3429000"/>
            <a:ext cx="990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3200400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Xoll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effekti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214942" y="5929330"/>
            <a:ext cx="28956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581400" y="228600"/>
            <a:ext cx="5410200" cy="16002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i="1" dirty="0" err="1" smtClean="0"/>
              <a:t>Xoll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effekti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yarım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jaylastırılǵanda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qosımsha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bolıwı</a:t>
            </a:r>
            <a:r>
              <a:rPr lang="en-US" sz="2400" b="1" dirty="0" smtClean="0"/>
              <a:t>. </a:t>
            </a:r>
            <a:endParaRPr lang="ru-RU" sz="2200" b="1" dirty="0"/>
          </a:p>
        </p:txBody>
      </p:sp>
      <p:sp>
        <p:nvSpPr>
          <p:cNvPr id="9" name="Куб 8"/>
          <p:cNvSpPr/>
          <p:nvPr/>
        </p:nvSpPr>
        <p:spPr>
          <a:xfrm>
            <a:off x="609600" y="1981200"/>
            <a:ext cx="4343400" cy="2895600"/>
          </a:xfrm>
          <a:prstGeom prst="cube">
            <a:avLst>
              <a:gd name="adj" fmla="val 23408"/>
            </a:avLst>
          </a:prstGeom>
          <a:gradFill flip="none" rotWithShape="1">
            <a:gsLst>
              <a:gs pos="0">
                <a:srgbClr val="FFFFFF">
                  <a:alpha val="40000"/>
                </a:srgbClr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rot="5400000">
            <a:off x="191294" y="3085306"/>
            <a:ext cx="2209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295400" y="4191000"/>
            <a:ext cx="3656012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rot="5400000">
            <a:off x="609600" y="4191000"/>
            <a:ext cx="68580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5400000" flipH="1" flipV="1">
            <a:off x="990600" y="4038600"/>
            <a:ext cx="1143000" cy="9906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rot="5400000" flipH="1" flipV="1">
            <a:off x="1296194" y="2894806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228600" y="2667000"/>
            <a:ext cx="381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228600" y="4876800"/>
            <a:ext cx="3810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4267200" y="4876800"/>
            <a:ext cx="6096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953000" y="4191000"/>
            <a:ext cx="6096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rot="5400000" flipH="1" flipV="1">
            <a:off x="4610100" y="4229100"/>
            <a:ext cx="685800" cy="60960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rot="5400000">
            <a:off x="-723900" y="3771900"/>
            <a:ext cx="2209800" cy="1588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4724400" y="3429000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rot="5400000" flipH="1" flipV="1">
            <a:off x="1752600" y="4038600"/>
            <a:ext cx="1143000" cy="9906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 rot="5400000" flipH="1" flipV="1">
            <a:off x="2552700" y="4076700"/>
            <a:ext cx="1143000" cy="9144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5400000" flipH="1" flipV="1">
            <a:off x="3314700" y="4076700"/>
            <a:ext cx="1143000" cy="91440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5715008" y="5929330"/>
          <a:ext cx="1795849" cy="609600"/>
        </p:xfrm>
        <a:graphic>
          <a:graphicData uri="http://schemas.openxmlformats.org/presentationml/2006/ole">
            <p:oleObj spid="_x0000_s105524" name="Equation" r:id="rId4" imgW="812447" imgH="279279" progId="">
              <p:embed/>
            </p:oleObj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4953000" y="4267200"/>
          <a:ext cx="503921" cy="635000"/>
        </p:xfrm>
        <a:graphic>
          <a:graphicData uri="http://schemas.openxmlformats.org/presentationml/2006/ole">
            <p:oleObj spid="_x0000_s105525" name="Equation" r:id="rId5" imgW="139579" imgH="177646" progId="">
              <p:embed/>
            </p:oleObj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0" y="3733800"/>
          <a:ext cx="457200" cy="500063"/>
        </p:xfrm>
        <a:graphic>
          <a:graphicData uri="http://schemas.openxmlformats.org/presentationml/2006/ole">
            <p:oleObj spid="_x0000_s105526" name="Equation" r:id="rId6" imgW="126835" imgH="139518" progId="">
              <p:embed/>
            </p:oleObj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2133600" y="4800600"/>
          <a:ext cx="549275" cy="725488"/>
        </p:xfrm>
        <a:graphic>
          <a:graphicData uri="http://schemas.openxmlformats.org/presentationml/2006/ole">
            <p:oleObj spid="_x0000_s105527" name="Equation" r:id="rId7" imgW="152268" imgH="203024" progId="">
              <p:embed/>
            </p:oleObj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5357818" y="3143248"/>
          <a:ext cx="457200" cy="679450"/>
        </p:xfrm>
        <a:graphic>
          <a:graphicData uri="http://schemas.openxmlformats.org/presentationml/2006/ole">
            <p:oleObj spid="_x0000_s105528" name="Equation" r:id="rId8" imgW="126890" imgH="190335" progId="">
              <p:embed/>
            </p:oleObj>
          </a:graphicData>
        </a:graphic>
      </p:graphicFrame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1143000" y="4343400"/>
          <a:ext cx="3297238" cy="500062"/>
        </p:xfrm>
        <a:graphic>
          <a:graphicData uri="http://schemas.openxmlformats.org/presentationml/2006/ole">
            <p:oleObj spid="_x0000_s105529" name="Equation" r:id="rId9" imgW="914400" imgH="139700" progId="">
              <p:embed/>
            </p:oleObj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1676400" y="2438400"/>
          <a:ext cx="595312" cy="725488"/>
        </p:xfrm>
        <a:graphic>
          <a:graphicData uri="http://schemas.openxmlformats.org/presentationml/2006/ole">
            <p:oleObj spid="_x0000_s105530" name="Equation" r:id="rId10" imgW="164957" imgH="203024" progId="">
              <p:embed/>
            </p:oleObj>
          </a:graphicData>
        </a:graphic>
      </p:graphicFrame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6" name="Object 12"/>
          <p:cNvGraphicFramePr>
            <a:graphicFrameLocks noChangeAspect="1"/>
          </p:cNvGraphicFramePr>
          <p:nvPr/>
        </p:nvGraphicFramePr>
        <p:xfrm>
          <a:off x="2362200" y="3048000"/>
          <a:ext cx="412750" cy="568923"/>
        </p:xfrm>
        <a:graphic>
          <a:graphicData uri="http://schemas.openxmlformats.org/presentationml/2006/ole">
            <p:oleObj spid="_x0000_s105531" name="Equation" r:id="rId11" imgW="126725" imgH="177415" progId="">
              <p:embed/>
            </p:oleObj>
          </a:graphicData>
        </a:graphic>
      </p:graphicFrame>
      <p:cxnSp>
        <p:nvCxnSpPr>
          <p:cNvPr id="86" name="Прямая со стрелкой 85"/>
          <p:cNvCxnSpPr/>
          <p:nvPr/>
        </p:nvCxnSpPr>
        <p:spPr>
          <a:xfrm rot="10800000">
            <a:off x="2743200" y="3352800"/>
            <a:ext cx="9906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/>
          <p:cNvCxnSpPr/>
          <p:nvPr/>
        </p:nvCxnSpPr>
        <p:spPr>
          <a:xfrm rot="5400000" flipH="1" flipV="1">
            <a:off x="1524794" y="3580606"/>
            <a:ext cx="2438400" cy="158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000" name="Object 16"/>
          <p:cNvGraphicFramePr>
            <a:graphicFrameLocks noChangeAspect="1"/>
          </p:cNvGraphicFramePr>
          <p:nvPr/>
        </p:nvGraphicFramePr>
        <p:xfrm>
          <a:off x="1371600" y="2133600"/>
          <a:ext cx="2840038" cy="363537"/>
        </p:xfrm>
        <a:graphic>
          <a:graphicData uri="http://schemas.openxmlformats.org/presentationml/2006/ole">
            <p:oleObj spid="_x0000_s105532" name="Equation" r:id="rId12" imgW="787400" imgH="101600" progId="">
              <p:embed/>
            </p:oleObj>
          </a:graphicData>
        </a:graphic>
      </p:graphicFrame>
      <p:sp>
        <p:nvSpPr>
          <p:cNvPr id="27" name="Овал 26"/>
          <p:cNvSpPr/>
          <p:nvPr/>
        </p:nvSpPr>
        <p:spPr>
          <a:xfrm>
            <a:off x="3733800" y="3124200"/>
            <a:ext cx="457200" cy="4572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</a:rPr>
              <a:t>-</a:t>
            </a:r>
            <a:endParaRPr lang="ru-RU" sz="4000" b="1" dirty="0">
              <a:solidFill>
                <a:schemeClr val="tx1"/>
              </a:solidFill>
            </a:endParaRPr>
          </a:p>
        </p:txBody>
      </p:sp>
      <p:grpSp>
        <p:nvGrpSpPr>
          <p:cNvPr id="104" name="Группа 103"/>
          <p:cNvGrpSpPr/>
          <p:nvPr/>
        </p:nvGrpSpPr>
        <p:grpSpPr>
          <a:xfrm>
            <a:off x="1472250" y="2128387"/>
            <a:ext cx="2930329" cy="2337104"/>
            <a:chOff x="5459099" y="1667454"/>
            <a:chExt cx="2930329" cy="2337104"/>
          </a:xfrm>
        </p:grpSpPr>
        <p:pic>
          <p:nvPicPr>
            <p:cNvPr id="41999" name="Picture 15" descr="D:\МКЛ_11\ЛЕКЦИЯ 10\рука.GIF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rot="2523919">
              <a:off x="5459099" y="1667454"/>
              <a:ext cx="2930329" cy="2337104"/>
            </a:xfrm>
            <a:prstGeom prst="rect">
              <a:avLst/>
            </a:prstGeom>
            <a:gradFill>
              <a:gsLst>
                <a:gs pos="0">
                  <a:srgbClr val="FFFFFF">
                    <a:alpha val="40000"/>
                  </a:srgbClr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</p:spPr>
        </p:pic>
        <p:graphicFrame>
          <p:nvGraphicFramePr>
            <p:cNvPr id="42001" name="Object 17"/>
            <p:cNvGraphicFramePr>
              <a:graphicFrameLocks noChangeAspect="1"/>
            </p:cNvGraphicFramePr>
            <p:nvPr/>
          </p:nvGraphicFramePr>
          <p:xfrm>
            <a:off x="7492049" y="2891867"/>
            <a:ext cx="457200" cy="590550"/>
          </p:xfrm>
          <a:graphic>
            <a:graphicData uri="http://schemas.openxmlformats.org/presentationml/2006/ole">
              <p:oleObj spid="_x0000_s105533" name="Equation" r:id="rId14" imgW="126780" imgH="164814" progId="">
                <p:embed/>
              </p:oleObj>
            </a:graphicData>
          </a:graphic>
        </p:graphicFrame>
        <p:graphicFrame>
          <p:nvGraphicFramePr>
            <p:cNvPr id="42002" name="Object 18"/>
            <p:cNvGraphicFramePr>
              <a:graphicFrameLocks noChangeAspect="1"/>
            </p:cNvGraphicFramePr>
            <p:nvPr/>
          </p:nvGraphicFramePr>
          <p:xfrm>
            <a:off x="6324600" y="1676400"/>
            <a:ext cx="685800" cy="815975"/>
          </p:xfrm>
          <a:graphic>
            <a:graphicData uri="http://schemas.openxmlformats.org/presentationml/2006/ole">
              <p:oleObj spid="_x0000_s105534" name="Equation" r:id="rId15" imgW="190500" imgH="228600" progId="">
                <p:embed/>
              </p:oleObj>
            </a:graphicData>
          </a:graphic>
        </p:graphicFrame>
      </p:grpSp>
      <p:graphicFrame>
        <p:nvGraphicFramePr>
          <p:cNvPr id="42003" name="Object 19"/>
          <p:cNvGraphicFramePr>
            <a:graphicFrameLocks noChangeAspect="1"/>
          </p:cNvGraphicFramePr>
          <p:nvPr/>
        </p:nvGraphicFramePr>
        <p:xfrm>
          <a:off x="2743200" y="3429000"/>
          <a:ext cx="456746" cy="603250"/>
        </p:xfrm>
        <a:graphic>
          <a:graphicData uri="http://schemas.openxmlformats.org/presentationml/2006/ole">
            <p:oleObj spid="_x0000_s105535" name="Equation" r:id="rId16" imgW="152268" imgH="203024" progId="">
              <p:embed/>
            </p:oleObj>
          </a:graphicData>
        </a:graphic>
      </p:graphicFrame>
      <p:sp>
        <p:nvSpPr>
          <p:cNvPr id="107" name="Содержимое 2"/>
          <p:cNvSpPr txBox="1">
            <a:spLocks/>
          </p:cNvSpPr>
          <p:nvPr/>
        </p:nvSpPr>
        <p:spPr>
          <a:xfrm>
            <a:off x="5786446" y="2057400"/>
            <a:ext cx="3205154" cy="2157418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b="1" i="1" dirty="0" smtClean="0"/>
          </a:p>
          <a:p>
            <a:pPr algn="ctr"/>
            <a:r>
              <a:rPr lang="en-US" sz="2400" b="1" i="1" dirty="0" err="1" smtClean="0"/>
              <a:t>Xoll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effekti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 </a:t>
            </a:r>
            <a:r>
              <a:rPr lang="ru-RU" sz="2400" b="1" dirty="0" smtClean="0"/>
              <a:t>— </a:t>
            </a:r>
            <a:r>
              <a:rPr lang="en-US" sz="2400" b="1" dirty="0" err="1" smtClean="0"/>
              <a:t>Lorenc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tasıwshılar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nátiyjesi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sp>
        <p:nvSpPr>
          <p:cNvPr id="109" name="Прямоугольник 108"/>
          <p:cNvSpPr/>
          <p:nvPr/>
        </p:nvSpPr>
        <p:spPr>
          <a:xfrm>
            <a:off x="5791200" y="4572000"/>
            <a:ext cx="2438400" cy="46166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R</a:t>
            </a:r>
            <a:r>
              <a:rPr lang="ru-RU" sz="2400" b="1" dirty="0" smtClean="0"/>
              <a:t> — </a:t>
            </a:r>
            <a:r>
              <a:rPr lang="en-US" sz="2400" b="1" dirty="0" err="1"/>
              <a:t>Xoll</a:t>
            </a:r>
            <a:r>
              <a:rPr lang="en-US" sz="2400" b="1" dirty="0"/>
              <a:t> </a:t>
            </a:r>
            <a:r>
              <a:rPr lang="en-US" sz="2400" b="1" dirty="0" err="1" smtClean="0"/>
              <a:t>turaqlısı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64 -0.02382 -0.01527 -0.04742 -0.05503 -0.06153 C -0.09479 -0.07564 -0.16649 -0.0805 -0.23819 -0.08535 " pathEditMode="relative" ptsTypes="aaA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Скругленный прямоугольник 38"/>
          <p:cNvSpPr/>
          <p:nvPr/>
        </p:nvSpPr>
        <p:spPr>
          <a:xfrm>
            <a:off x="7086600" y="5562600"/>
            <a:ext cx="19050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304800" y="5562600"/>
            <a:ext cx="60960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3571868" y="2643182"/>
            <a:ext cx="5257800" cy="830997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Kóndeleń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potenciallar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ayırması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ańlatpasına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iye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bolamız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–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Xoll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ańlatpası</a:t>
            </a:r>
            <a:endParaRPr lang="ru-RU" sz="2400" b="1" dirty="0" smtClean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4876800" y="3505200"/>
            <a:ext cx="28956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228600" y="4495800"/>
            <a:ext cx="32004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429000" y="1752600"/>
            <a:ext cx="54864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3505200" y="228600"/>
            <a:ext cx="5410200" cy="14478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Zaryadlardıń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stacionar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bólistiriliwi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Lorenc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teńleskende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ornatıladı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3200400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Xoll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effekti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3505199" y="1676400"/>
          <a:ext cx="2338137" cy="871071"/>
        </p:xfrm>
        <a:graphic>
          <a:graphicData uri="http://schemas.openxmlformats.org/presentationml/2006/ole">
            <p:oleObj spid="_x0000_s43638" name="Equation" r:id="rId4" imgW="1054100" imgH="393700" progId="">
              <p:embed/>
            </p:oleObj>
          </a:graphicData>
        </a:graphic>
      </p:graphicFrame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6705600" y="1828800"/>
          <a:ext cx="1933903" cy="609600"/>
        </p:xfrm>
        <a:graphic>
          <a:graphicData uri="http://schemas.openxmlformats.org/presentationml/2006/ole">
            <p:oleObj spid="_x0000_s43639" name="Equation" r:id="rId5" imgW="634725" imgH="203112" progId="">
              <p:embed/>
            </p:oleObj>
          </a:graphicData>
        </a:graphic>
      </p:graphicFrame>
      <p:sp>
        <p:nvSpPr>
          <p:cNvPr id="15" name="Стрелка вправо 14"/>
          <p:cNvSpPr/>
          <p:nvPr/>
        </p:nvSpPr>
        <p:spPr>
          <a:xfrm>
            <a:off x="5943600" y="1752600"/>
            <a:ext cx="6096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152400" y="1525489"/>
            <a:ext cx="3200400" cy="2554545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a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—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plastina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keńligi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,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е 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—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elektron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zaryadı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i="1" dirty="0" smtClean="0"/>
              <a:t>d</a:t>
            </a:r>
            <a:r>
              <a:rPr lang="en-US" sz="2000" b="1" dirty="0" smtClean="0"/>
              <a:t> –   </a:t>
            </a:r>
            <a:r>
              <a:rPr lang="en-US" sz="2000" b="1" dirty="0" err="1" smtClean="0"/>
              <a:t>plastina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qalıńlıǵı</a:t>
            </a:r>
            <a:r>
              <a:rPr lang="ru-RU" sz="2000" b="1" dirty="0" smtClean="0"/>
              <a:t>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smtClean="0"/>
              <a:t>S=</a:t>
            </a:r>
            <a:r>
              <a:rPr lang="en-US" sz="2000" b="1" i="1" dirty="0" smtClean="0">
                <a:ea typeface="Times New Roman" pitchFamily="18" charset="0"/>
              </a:rPr>
              <a:t> a </a:t>
            </a:r>
            <a:r>
              <a:rPr lang="en-US" sz="2000" b="1" i="1" dirty="0" smtClean="0"/>
              <a:t>d </a:t>
            </a:r>
            <a:r>
              <a:rPr lang="en-US" sz="2000" b="1" dirty="0" smtClean="0"/>
              <a:t>–</a:t>
            </a:r>
            <a:r>
              <a:rPr lang="uz-Cyrl-UZ" sz="2000" b="1" dirty="0" smtClean="0"/>
              <a:t> </a:t>
            </a:r>
            <a:r>
              <a:rPr lang="en-US" sz="2000" b="1" dirty="0" err="1" smtClean="0"/>
              <a:t>plastina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maydanı</a:t>
            </a:r>
            <a:endParaRPr lang="uz-Cyrl-UZ" sz="2000" b="1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smtClean="0"/>
              <a:t>n</a:t>
            </a:r>
            <a:r>
              <a:rPr lang="uz-Cyrl-UZ" sz="2000" b="1" dirty="0" smtClean="0"/>
              <a:t> </a:t>
            </a:r>
            <a:r>
              <a:rPr lang="ru-RU" sz="2000" b="1" dirty="0" smtClean="0"/>
              <a:t>– </a:t>
            </a:r>
            <a:r>
              <a:rPr lang="en-US" sz="2000" b="1" dirty="0" err="1" smtClean="0"/>
              <a:t>elektronlar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konsentraciyası</a:t>
            </a:r>
            <a:r>
              <a:rPr lang="ru-RU" sz="2000" b="1" dirty="0" smtClean="0"/>
              <a:t>, </a:t>
            </a:r>
            <a:r>
              <a:rPr lang="ru-RU" sz="2000" b="1" i="1" dirty="0" smtClean="0"/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smtClean="0">
                <a:latin typeface="Palatino" pitchFamily="18" charset="0"/>
                <a:cs typeface="Times New Roman" pitchFamily="18" charset="0"/>
              </a:rPr>
              <a:t>v</a:t>
            </a:r>
            <a:r>
              <a:rPr lang="en-US" sz="2000" b="1" i="1" dirty="0" smtClean="0"/>
              <a:t> </a:t>
            </a:r>
            <a:r>
              <a:rPr lang="ru-RU" sz="2000" b="1" i="1" dirty="0" smtClean="0"/>
              <a:t>– </a:t>
            </a:r>
            <a:r>
              <a:rPr lang="en-US" sz="2000" b="1" dirty="0" err="1" smtClean="0"/>
              <a:t>elektronlar</a:t>
            </a:r>
            <a:r>
              <a:rPr lang="en-US" sz="2000" b="1" i="1" dirty="0" smtClean="0"/>
              <a:t>  </a:t>
            </a:r>
            <a:r>
              <a:rPr lang="en-US" sz="2000" b="1" dirty="0" err="1" smtClean="0"/>
              <a:t>tártipli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háreketiniń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ortasha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tezligi</a:t>
            </a:r>
            <a:r>
              <a:rPr lang="en-US" sz="2000" b="1" dirty="0" smtClean="0"/>
              <a:t>.</a:t>
            </a:r>
            <a:endParaRPr lang="ru-RU" sz="2000" b="1" dirty="0" smtClean="0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16" name="Object 8"/>
          <p:cNvGraphicFramePr>
            <a:graphicFrameLocks noChangeAspect="1"/>
          </p:cNvGraphicFramePr>
          <p:nvPr/>
        </p:nvGraphicFramePr>
        <p:xfrm>
          <a:off x="7467600" y="5562600"/>
          <a:ext cx="1185182" cy="990600"/>
        </p:xfrm>
        <a:graphic>
          <a:graphicData uri="http://schemas.openxmlformats.org/presentationml/2006/ole">
            <p:oleObj spid="_x0000_s43640" name="Equation" r:id="rId6" imgW="469696" imgH="393529" progId="">
              <p:embed/>
            </p:oleObj>
          </a:graphicData>
        </a:graphic>
      </p:graphicFrame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21" name="Object 13"/>
          <p:cNvGraphicFramePr>
            <a:graphicFrameLocks noChangeAspect="1"/>
          </p:cNvGraphicFramePr>
          <p:nvPr/>
        </p:nvGraphicFramePr>
        <p:xfrm>
          <a:off x="304800" y="5562600"/>
          <a:ext cx="6009640" cy="990600"/>
        </p:xfrm>
        <a:graphic>
          <a:graphicData uri="http://schemas.openxmlformats.org/presentationml/2006/ole">
            <p:oleObj spid="_x0000_s43641" name="Equation" r:id="rId7" imgW="2552700" imgH="419100" progId="">
              <p:embed/>
            </p:oleObj>
          </a:graphicData>
        </a:graphic>
      </p:graphicFrame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0" y="1028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3024" name="Object 16"/>
          <p:cNvGraphicFramePr>
            <a:graphicFrameLocks noChangeAspect="1"/>
          </p:cNvGraphicFramePr>
          <p:nvPr/>
        </p:nvGraphicFramePr>
        <p:xfrm>
          <a:off x="457200" y="4572000"/>
          <a:ext cx="2711669" cy="609600"/>
        </p:xfrm>
        <a:graphic>
          <a:graphicData uri="http://schemas.openxmlformats.org/presentationml/2006/ole">
            <p:oleObj spid="_x0000_s43642" name="Equation" r:id="rId8" imgW="888614" imgH="203112" progId="">
              <p:embed/>
            </p:oleObj>
          </a:graphicData>
        </a:graphic>
      </p:graphicFrame>
      <p:sp>
        <p:nvSpPr>
          <p:cNvPr id="29" name="Стрелка вправо 28"/>
          <p:cNvSpPr/>
          <p:nvPr/>
        </p:nvSpPr>
        <p:spPr>
          <a:xfrm>
            <a:off x="3429000" y="4572000"/>
            <a:ext cx="609600" cy="685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191000" y="4419600"/>
            <a:ext cx="31242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3027" name="Object 19"/>
          <p:cNvGraphicFramePr>
            <a:graphicFrameLocks noChangeAspect="1"/>
          </p:cNvGraphicFramePr>
          <p:nvPr/>
        </p:nvGraphicFramePr>
        <p:xfrm>
          <a:off x="5003800" y="3581400"/>
          <a:ext cx="2746375" cy="609600"/>
        </p:xfrm>
        <a:graphic>
          <a:graphicData uri="http://schemas.openxmlformats.org/presentationml/2006/ole">
            <p:oleObj spid="_x0000_s43643" name="Equation" r:id="rId9" imgW="901309" imgH="203112" progId="">
              <p:embed/>
            </p:oleObj>
          </a:graphicData>
        </a:graphic>
      </p:graphicFrame>
      <p:graphicFrame>
        <p:nvGraphicFramePr>
          <p:cNvPr id="43028" name="Object 20"/>
          <p:cNvGraphicFramePr>
            <a:graphicFrameLocks noChangeAspect="1"/>
          </p:cNvGraphicFramePr>
          <p:nvPr/>
        </p:nvGraphicFramePr>
        <p:xfrm>
          <a:off x="4343400" y="4419600"/>
          <a:ext cx="2743200" cy="1059128"/>
        </p:xfrm>
        <a:graphic>
          <a:graphicData uri="http://schemas.openxmlformats.org/presentationml/2006/ole">
            <p:oleObj spid="_x0000_s43644" name="Equation" r:id="rId10" imgW="1002865" imgH="393529" progId="">
              <p:embed/>
            </p:oleObj>
          </a:graphicData>
        </a:graphic>
      </p:graphicFrame>
      <p:cxnSp>
        <p:nvCxnSpPr>
          <p:cNvPr id="36" name="Прямая со стрелкой 35"/>
          <p:cNvCxnSpPr/>
          <p:nvPr/>
        </p:nvCxnSpPr>
        <p:spPr>
          <a:xfrm flipV="1">
            <a:off x="4572000" y="4038600"/>
            <a:ext cx="2438400" cy="762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3786182" y="4786322"/>
            <a:ext cx="5214974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S </a:t>
            </a:r>
            <a:r>
              <a:rPr lang="en-US" sz="2400" b="1" dirty="0" err="1" smtClean="0"/>
              <a:t>maydannan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52400" y="152400"/>
            <a:ext cx="4800600" cy="762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aǵımı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635500" y="5715000"/>
            <a:ext cx="3289300" cy="99059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4071934" y="2667000"/>
            <a:ext cx="4919666" cy="83099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b="1" i="1" dirty="0" smtClean="0"/>
              <a:t> </a:t>
            </a:r>
            <a:r>
              <a:rPr lang="en-US" sz="2200" b="1" i="1" dirty="0" err="1" smtClean="0"/>
              <a:t>dS</a:t>
            </a:r>
            <a:r>
              <a:rPr lang="uz-Cyrl-UZ" sz="2200" b="1" i="1" dirty="0" smtClean="0"/>
              <a:t> </a:t>
            </a:r>
            <a:r>
              <a:rPr lang="en-US" sz="2200" b="1" dirty="0" err="1" smtClean="0"/>
              <a:t>maydan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normalı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vektordıń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proekciyası</a:t>
            </a:r>
            <a:endParaRPr lang="ru-RU" sz="2200" b="1" dirty="0"/>
          </a:p>
        </p:txBody>
      </p:sp>
      <p:sp>
        <p:nvSpPr>
          <p:cNvPr id="36" name="Содержимое 2"/>
          <p:cNvSpPr txBox="1">
            <a:spLocks/>
          </p:cNvSpPr>
          <p:nvPr/>
        </p:nvSpPr>
        <p:spPr>
          <a:xfrm>
            <a:off x="5029200" y="152400"/>
            <a:ext cx="3962400" cy="1600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i="1" dirty="0" err="1" smtClean="0"/>
              <a:t>dS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maydannan</a:t>
            </a:r>
            <a:r>
              <a:rPr lang="ru-RU" sz="2400" b="1" dirty="0" smtClean="0"/>
              <a:t> </a:t>
            </a:r>
            <a:r>
              <a:rPr lang="en-US" sz="2400" b="1" i="1" dirty="0" smtClean="0"/>
              <a:t>B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(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skalyar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endParaRPr lang="ru-RU" sz="2400" dirty="0"/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5334000" y="1676400"/>
            <a:ext cx="33528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5334000" y="1752600"/>
          <a:ext cx="3338763" cy="685800"/>
        </p:xfrm>
        <a:graphic>
          <a:graphicData uri="http://schemas.openxmlformats.org/presentationml/2006/ole">
            <p:oleObj spid="_x0000_s95939" name="Equation" r:id="rId4" imgW="1231366" imgH="253890" progId="">
              <p:embed/>
            </p:oleObj>
          </a:graphicData>
        </a:graphic>
      </p:graphicFrame>
      <p:sp>
        <p:nvSpPr>
          <p:cNvPr id="39" name="Прямоугольник 38"/>
          <p:cNvSpPr/>
          <p:nvPr/>
        </p:nvSpPr>
        <p:spPr>
          <a:xfrm>
            <a:off x="5181600" y="3886200"/>
            <a:ext cx="3819556" cy="830997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ru-RU" sz="2400" b="1" dirty="0" smtClean="0"/>
              <a:t> </a:t>
            </a:r>
            <a:r>
              <a:rPr lang="ru-RU" sz="2400" b="1" i="1" dirty="0" smtClean="0">
                <a:sym typeface="Symbol"/>
              </a:rPr>
              <a:t></a:t>
            </a:r>
            <a:r>
              <a:rPr lang="ru-RU" sz="2400" b="1" i="1" dirty="0" smtClean="0"/>
              <a:t> </a:t>
            </a:r>
            <a:r>
              <a:rPr lang="ru-RU" sz="2400" b="1" dirty="0" smtClean="0"/>
              <a:t>— </a:t>
            </a:r>
            <a:r>
              <a:rPr lang="en-US" sz="2400" b="1" i="1" dirty="0" smtClean="0"/>
              <a:t>n </a:t>
            </a:r>
            <a:r>
              <a:rPr lang="en-US" sz="2400" b="1" dirty="0" err="1" smtClean="0"/>
              <a:t>hám</a:t>
            </a:r>
            <a:r>
              <a:rPr lang="uz-Cyrl-UZ" sz="2400" b="1" dirty="0" smtClean="0"/>
              <a:t> </a:t>
            </a:r>
            <a:r>
              <a:rPr lang="en-US" sz="2400" b="1" i="1" dirty="0" smtClean="0"/>
              <a:t>B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vektorlar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múyesh</a:t>
            </a:r>
            <a:r>
              <a:rPr lang="en-US" sz="2400" b="1" dirty="0" smtClean="0"/>
              <a:t> </a:t>
            </a:r>
            <a:endParaRPr lang="ru-RU" sz="2400" b="1" dirty="0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78" name="Object 18"/>
          <p:cNvGraphicFramePr>
            <a:graphicFrameLocks noChangeAspect="1"/>
          </p:cNvGraphicFramePr>
          <p:nvPr/>
        </p:nvGraphicFramePr>
        <p:xfrm>
          <a:off x="4648200" y="5791199"/>
          <a:ext cx="3124200" cy="913227"/>
        </p:xfrm>
        <a:graphic>
          <a:graphicData uri="http://schemas.openxmlformats.org/presentationml/2006/ole">
            <p:oleObj spid="_x0000_s95940" name="Equation" r:id="rId5" imgW="1295400" imgH="381000" progId="">
              <p:embed/>
            </p:oleObj>
          </a:graphicData>
        </a:graphic>
      </p:graphicFrame>
      <p:sp>
        <p:nvSpPr>
          <p:cNvPr id="46" name="Содержимое 2"/>
          <p:cNvSpPr txBox="1">
            <a:spLocks/>
          </p:cNvSpPr>
          <p:nvPr/>
        </p:nvSpPr>
        <p:spPr>
          <a:xfrm>
            <a:off x="152400" y="4786323"/>
            <a:ext cx="3429000" cy="12858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Bettegi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ru-RU" sz="2400" b="1" dirty="0" smtClean="0"/>
              <a:t> </a:t>
            </a:r>
            <a:r>
              <a:rPr lang="en-US" sz="2400" b="1" i="1" dirty="0" err="1" smtClean="0"/>
              <a:t>bárhama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oń</a:t>
            </a:r>
            <a:r>
              <a:rPr lang="en-US" sz="2400" b="1" i="1" dirty="0" smtClean="0"/>
              <a:t>.</a:t>
            </a:r>
            <a:endParaRPr lang="ru-RU" sz="2400" i="1" dirty="0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8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58858716"/>
              </p:ext>
            </p:extLst>
          </p:nvPr>
        </p:nvGraphicFramePr>
        <p:xfrm>
          <a:off x="2349500" y="3886200"/>
          <a:ext cx="2655888" cy="561975"/>
        </p:xfrm>
        <a:graphic>
          <a:graphicData uri="http://schemas.openxmlformats.org/presentationml/2006/ole">
            <p:oleObj spid="_x0000_s95941" name="Equation" r:id="rId6" imgW="1307880" imgH="279360" progId="">
              <p:embed/>
            </p:oleObj>
          </a:graphicData>
        </a:graphic>
      </p:graphicFrame>
      <p:sp>
        <p:nvSpPr>
          <p:cNvPr id="50" name="Овал 49"/>
          <p:cNvSpPr/>
          <p:nvPr/>
        </p:nvSpPr>
        <p:spPr>
          <a:xfrm>
            <a:off x="533400" y="1143000"/>
            <a:ext cx="1557350" cy="285752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Object 5"/>
          <p:cNvGraphicFramePr>
            <a:graphicFrameLocks noChangeAspect="1"/>
          </p:cNvGraphicFramePr>
          <p:nvPr/>
        </p:nvGraphicFramePr>
        <p:xfrm>
          <a:off x="2895600" y="1676400"/>
          <a:ext cx="450850" cy="609600"/>
        </p:xfrm>
        <a:graphic>
          <a:graphicData uri="http://schemas.openxmlformats.org/presentationml/2006/ole">
            <p:oleObj spid="_x0000_s95942" name="Equation" r:id="rId7" imgW="152268" imgH="203024" progId="">
              <p:embed/>
            </p:oleObj>
          </a:graphicData>
        </a:graphic>
      </p:graphicFrame>
      <p:cxnSp>
        <p:nvCxnSpPr>
          <p:cNvPr id="54" name="Прямая со стрелкой 53"/>
          <p:cNvCxnSpPr/>
          <p:nvPr/>
        </p:nvCxnSpPr>
        <p:spPr>
          <a:xfrm flipV="1">
            <a:off x="1371600" y="1905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4"/>
          <p:cNvGraphicFramePr>
            <a:graphicFrameLocks noChangeAspect="1"/>
          </p:cNvGraphicFramePr>
          <p:nvPr/>
        </p:nvGraphicFramePr>
        <p:xfrm>
          <a:off x="990600" y="3200400"/>
          <a:ext cx="639762" cy="533400"/>
        </p:xfrm>
        <a:graphic>
          <a:graphicData uri="http://schemas.openxmlformats.org/presentationml/2006/ole">
            <p:oleObj spid="_x0000_s95943" name="Equation" r:id="rId8" imgW="215619" imgH="177569" progId="">
              <p:embed/>
            </p:oleObj>
          </a:graphicData>
        </a:graphic>
      </p:graphicFrame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1676400" y="2362200"/>
          <a:ext cx="450850" cy="419100"/>
        </p:xfrm>
        <a:graphic>
          <a:graphicData uri="http://schemas.openxmlformats.org/presentationml/2006/ole">
            <p:oleObj spid="_x0000_s95944" name="Equation" r:id="rId9" imgW="152334" imgH="139639" progId="">
              <p:embed/>
            </p:oleObj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/>
        </p:nvGraphicFramePr>
        <p:xfrm>
          <a:off x="2133600" y="2743200"/>
          <a:ext cx="376237" cy="533400"/>
        </p:xfrm>
        <a:graphic>
          <a:graphicData uri="http://schemas.openxmlformats.org/presentationml/2006/ole">
            <p:oleObj spid="_x0000_s95945" name="Equation" r:id="rId10" imgW="126725" imgH="177415" progId="">
              <p:embed/>
            </p:oleObj>
          </a:graphicData>
        </a:graphic>
      </p:graphicFrame>
      <p:cxnSp>
        <p:nvCxnSpPr>
          <p:cNvPr id="64" name="Прямая со стрелкой 63"/>
          <p:cNvCxnSpPr/>
          <p:nvPr/>
        </p:nvCxnSpPr>
        <p:spPr>
          <a:xfrm flipV="1">
            <a:off x="1371600" y="2286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 flipV="1">
            <a:off x="1371600" y="2667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V="1">
            <a:off x="1371600" y="1143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V="1">
            <a:off x="1371600" y="1524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flipV="1">
            <a:off x="1295400" y="762000"/>
            <a:ext cx="1600200" cy="7620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flipV="1">
            <a:off x="1371600" y="3048000"/>
            <a:ext cx="1524000" cy="685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/>
          <p:nvPr/>
        </p:nvCxnSpPr>
        <p:spPr>
          <a:xfrm flipV="1">
            <a:off x="228600" y="2590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V="1">
            <a:off x="228600" y="2209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 flipV="1">
            <a:off x="228600" y="1828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/>
          <p:nvPr/>
        </p:nvCxnSpPr>
        <p:spPr>
          <a:xfrm flipV="1">
            <a:off x="152400" y="15240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flipV="1">
            <a:off x="228600" y="2971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/>
          <p:cNvCxnSpPr/>
          <p:nvPr/>
        </p:nvCxnSpPr>
        <p:spPr>
          <a:xfrm flipV="1">
            <a:off x="228600" y="3352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/>
          <p:cNvCxnSpPr/>
          <p:nvPr/>
        </p:nvCxnSpPr>
        <p:spPr>
          <a:xfrm flipV="1">
            <a:off x="228600" y="3733800"/>
            <a:ext cx="1143000" cy="533400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>
            <a:off x="1371600" y="2590800"/>
            <a:ext cx="1371600" cy="381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6500826" y="3143248"/>
            <a:ext cx="22860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0976" name="Object 16"/>
          <p:cNvGraphicFramePr>
            <a:graphicFrameLocks noChangeAspect="1"/>
          </p:cNvGraphicFramePr>
          <p:nvPr/>
        </p:nvGraphicFramePr>
        <p:xfrm>
          <a:off x="6572264" y="3143248"/>
          <a:ext cx="2151063" cy="609600"/>
        </p:xfrm>
        <a:graphic>
          <a:graphicData uri="http://schemas.openxmlformats.org/presentationml/2006/ole">
            <p:oleObj spid="_x0000_s95946" name="Equation" r:id="rId11" imgW="800100" imgH="228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Содержимое 2"/>
          <p:cNvSpPr txBox="1">
            <a:spLocks/>
          </p:cNvSpPr>
          <p:nvPr/>
        </p:nvSpPr>
        <p:spPr>
          <a:xfrm>
            <a:off x="228600" y="838200"/>
            <a:ext cx="8686800" cy="1600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i="1" dirty="0" smtClean="0"/>
              <a:t>B</a:t>
            </a:r>
            <a:r>
              <a:rPr lang="uz-Cyrl-UZ" sz="2400" b="1" i="1" dirty="0" smtClean="0"/>
              <a:t> </a:t>
            </a:r>
            <a:r>
              <a:rPr lang="en-US" sz="2400" b="1" i="1" dirty="0" err="1" smtClean="0"/>
              <a:t>vektor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aǵımı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anıqlanǵanlıǵı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bet </a:t>
            </a:r>
            <a:r>
              <a:rPr lang="en-US" sz="2400" b="1" dirty="0" err="1" smtClean="0"/>
              <a:t>formasına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bolmaydı</a:t>
            </a:r>
            <a:r>
              <a:rPr lang="en-US" sz="2400" b="1" dirty="0" smtClean="0"/>
              <a:t>. </a:t>
            </a:r>
            <a:r>
              <a:rPr lang="en-US" sz="2400" b="1" i="1" dirty="0" err="1" smtClean="0"/>
              <a:t>Tuyıq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betke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kiriwshi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hám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onnan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shıǵıwshı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sızıqları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sanı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birdey</a:t>
            </a:r>
            <a:r>
              <a:rPr lang="en-US" sz="2400" b="1" i="1" dirty="0" smtClean="0"/>
              <a:t>. </a:t>
            </a:r>
            <a:endParaRPr lang="ru-RU" sz="2400" i="1" dirty="0"/>
          </a:p>
        </p:txBody>
      </p:sp>
      <p:sp>
        <p:nvSpPr>
          <p:cNvPr id="99" name="TextBox 98"/>
          <p:cNvSpPr txBox="1"/>
          <p:nvPr/>
        </p:nvSpPr>
        <p:spPr>
          <a:xfrm>
            <a:off x="3200400" y="2590801"/>
            <a:ext cx="5715000" cy="120032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Gauss </a:t>
            </a:r>
            <a:r>
              <a:rPr lang="en-US" sz="2400" b="1" dirty="0" err="1" smtClean="0"/>
              <a:t>teoreması</a:t>
            </a:r>
            <a:r>
              <a:rPr lang="en-US" sz="2400" b="1" dirty="0" smtClean="0"/>
              <a:t>: </a:t>
            </a:r>
            <a:r>
              <a:rPr lang="en-US" sz="2400" b="1" i="1" dirty="0" err="1" smtClean="0"/>
              <a:t>qálegen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tuyıq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betten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shıǵıwshı</a:t>
            </a:r>
            <a:r>
              <a:rPr lang="en-US" sz="2400" b="1" i="1" dirty="0" smtClean="0"/>
              <a:t> </a:t>
            </a:r>
          </a:p>
          <a:p>
            <a:pPr algn="ctr"/>
            <a:r>
              <a:rPr lang="en-US" sz="2400" b="1" i="1" dirty="0" smtClean="0"/>
              <a:t>B </a:t>
            </a:r>
            <a:r>
              <a:rPr lang="en-US" sz="2400" b="1" i="1" dirty="0" err="1" smtClean="0"/>
              <a:t>vektor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aǵımı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bárhama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nolge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teń</a:t>
            </a:r>
            <a:r>
              <a:rPr lang="en-US" sz="2400" b="1" i="1" dirty="0" smtClean="0"/>
              <a:t>. </a:t>
            </a:r>
            <a:endParaRPr lang="ru-RU" sz="2400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52400" y="152400"/>
            <a:ext cx="8686800" cy="533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maydanlar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ushın</a:t>
            </a:r>
            <a:r>
              <a:rPr lang="en-US" sz="3600" b="1" dirty="0" smtClean="0">
                <a:solidFill>
                  <a:schemeClr val="tx1"/>
                </a:solidFill>
              </a:rPr>
              <a:t> Gauss </a:t>
            </a:r>
            <a:r>
              <a:rPr lang="en-US" sz="3600" b="1" dirty="0" err="1" smtClean="0">
                <a:solidFill>
                  <a:schemeClr val="tx1"/>
                </a:solidFill>
              </a:rPr>
              <a:t>teoreması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643438" y="4000504"/>
            <a:ext cx="28956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Содержимое 2"/>
          <p:cNvSpPr txBox="1">
            <a:spLocks/>
          </p:cNvSpPr>
          <p:nvPr/>
        </p:nvSpPr>
        <p:spPr>
          <a:xfrm>
            <a:off x="3200400" y="5029200"/>
            <a:ext cx="5715000" cy="1676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Gauss </a:t>
            </a:r>
            <a:r>
              <a:rPr lang="en-US" sz="2400" b="1" dirty="0" err="1" smtClean="0"/>
              <a:t>teoreması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tábiyatta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В </a:t>
            </a:r>
            <a:r>
              <a:rPr lang="en-US" sz="2400" b="1" dirty="0" err="1" smtClean="0"/>
              <a:t>vektor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sızıqları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baslanatuǵın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tamamlanatuǵın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joqlıǵın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bildiredi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4929190" y="4000504"/>
          <a:ext cx="2438400" cy="680852"/>
        </p:xfrm>
        <a:graphic>
          <a:graphicData uri="http://schemas.openxmlformats.org/presentationml/2006/ole">
            <p:oleObj spid="_x0000_s96346" name="Equation" r:id="rId4" imgW="990170" imgH="279279" progId="">
              <p:embed/>
            </p:oleObj>
          </a:graphicData>
        </a:graphic>
      </p:graphicFrame>
      <p:pic>
        <p:nvPicPr>
          <p:cNvPr id="21" name="Рисунок 2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590800"/>
            <a:ext cx="2743200" cy="355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Скругленный прямоугольник 50"/>
          <p:cNvSpPr/>
          <p:nvPr/>
        </p:nvSpPr>
        <p:spPr>
          <a:xfrm>
            <a:off x="0" y="5638800"/>
            <a:ext cx="26670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1066800" y="4191000"/>
            <a:ext cx="15240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Содержимое 2"/>
          <p:cNvSpPr txBox="1">
            <a:spLocks/>
          </p:cNvSpPr>
          <p:nvPr/>
        </p:nvSpPr>
        <p:spPr>
          <a:xfrm>
            <a:off x="3500430" y="762001"/>
            <a:ext cx="5500726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L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В </a:t>
            </a:r>
            <a:r>
              <a:rPr lang="en-US" sz="2400" b="1" dirty="0" err="1" smtClean="0"/>
              <a:t>vektordıń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cirkulyaciyası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konturdan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integralǵa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:</a:t>
            </a:r>
            <a:endParaRPr lang="ru-RU" sz="2400" b="1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52400" y="142852"/>
            <a:ext cx="8848756" cy="54294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indukciyası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vektorınıń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cirkulyaciyası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572132" y="2071678"/>
            <a:ext cx="2362200" cy="9286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6" name="Содержимое 2"/>
          <p:cNvSpPr txBox="1">
            <a:spLocks/>
          </p:cNvSpPr>
          <p:nvPr/>
        </p:nvSpPr>
        <p:spPr>
          <a:xfrm>
            <a:off x="3500430" y="3886201"/>
            <a:ext cx="5500726" cy="9143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b="1" dirty="0" err="1" smtClean="0"/>
              <a:t>Konturdı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aylanıp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ótiw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baǵıtındaǵı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kontur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urınbasınıń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qurawshısı</a:t>
            </a:r>
            <a:endParaRPr lang="ru-RU" sz="2200" b="1" dirty="0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2" name="Группа 20"/>
          <p:cNvGrpSpPr/>
          <p:nvPr/>
        </p:nvGrpSpPr>
        <p:grpSpPr>
          <a:xfrm>
            <a:off x="152400" y="838200"/>
            <a:ext cx="2971800" cy="3200400"/>
            <a:chOff x="2357422" y="2000240"/>
            <a:chExt cx="3143272" cy="3573488"/>
          </a:xfrm>
        </p:grpSpPr>
        <p:sp>
          <p:nvSpPr>
            <p:cNvPr id="22" name="Полилиния 21"/>
            <p:cNvSpPr/>
            <p:nvPr/>
          </p:nvSpPr>
          <p:spPr>
            <a:xfrm>
              <a:off x="2714612" y="2500306"/>
              <a:ext cx="2190466" cy="2765947"/>
            </a:xfrm>
            <a:custGeom>
              <a:avLst/>
              <a:gdLst>
                <a:gd name="connsiteX0" fmla="*/ 166048 w 2190466"/>
                <a:gd name="connsiteY0" fmla="*/ 334370 h 2765947"/>
                <a:gd name="connsiteX1" fmla="*/ 520890 w 2190466"/>
                <a:gd name="connsiteY1" fmla="*/ 6824 h 2765947"/>
                <a:gd name="connsiteX2" fmla="*/ 1230574 w 2190466"/>
                <a:gd name="connsiteY2" fmla="*/ 293427 h 2765947"/>
                <a:gd name="connsiteX3" fmla="*/ 1872019 w 2190466"/>
                <a:gd name="connsiteY3" fmla="*/ 784746 h 2765947"/>
                <a:gd name="connsiteX4" fmla="*/ 1953905 w 2190466"/>
                <a:gd name="connsiteY4" fmla="*/ 1562668 h 2765947"/>
                <a:gd name="connsiteX5" fmla="*/ 2172269 w 2190466"/>
                <a:gd name="connsiteY5" fmla="*/ 2190465 h 2765947"/>
                <a:gd name="connsiteX6" fmla="*/ 1844723 w 2190466"/>
                <a:gd name="connsiteY6" fmla="*/ 2695433 h 2765947"/>
                <a:gd name="connsiteX7" fmla="*/ 1162335 w 2190466"/>
                <a:gd name="connsiteY7" fmla="*/ 2613546 h 2765947"/>
                <a:gd name="connsiteX8" fmla="*/ 739254 w 2190466"/>
                <a:gd name="connsiteY8" fmla="*/ 1876567 h 2765947"/>
                <a:gd name="connsiteX9" fmla="*/ 261583 w 2190466"/>
                <a:gd name="connsiteY9" fmla="*/ 1603612 h 2765947"/>
                <a:gd name="connsiteX10" fmla="*/ 2275 w 2190466"/>
                <a:gd name="connsiteY10" fmla="*/ 1153235 h 2765947"/>
                <a:gd name="connsiteX11" fmla="*/ 247935 w 2190466"/>
                <a:gd name="connsiteY11" fmla="*/ 743803 h 2765947"/>
                <a:gd name="connsiteX12" fmla="*/ 166048 w 2190466"/>
                <a:gd name="connsiteY12" fmla="*/ 334370 h 276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466" h="2765947">
                  <a:moveTo>
                    <a:pt x="166048" y="334370"/>
                  </a:moveTo>
                  <a:cubicBezTo>
                    <a:pt x="211540" y="211540"/>
                    <a:pt x="343469" y="13648"/>
                    <a:pt x="520890" y="6824"/>
                  </a:cubicBezTo>
                  <a:cubicBezTo>
                    <a:pt x="698311" y="0"/>
                    <a:pt x="1005386" y="163773"/>
                    <a:pt x="1230574" y="293427"/>
                  </a:cubicBezTo>
                  <a:cubicBezTo>
                    <a:pt x="1455762" y="423081"/>
                    <a:pt x="1751464" y="573206"/>
                    <a:pt x="1872019" y="784746"/>
                  </a:cubicBezTo>
                  <a:cubicBezTo>
                    <a:pt x="1992574" y="996286"/>
                    <a:pt x="1903863" y="1328382"/>
                    <a:pt x="1953905" y="1562668"/>
                  </a:cubicBezTo>
                  <a:cubicBezTo>
                    <a:pt x="2003947" y="1796955"/>
                    <a:pt x="2190466" y="2001671"/>
                    <a:pt x="2172269" y="2190465"/>
                  </a:cubicBezTo>
                  <a:cubicBezTo>
                    <a:pt x="2154072" y="2379259"/>
                    <a:pt x="2013045" y="2624919"/>
                    <a:pt x="1844723" y="2695433"/>
                  </a:cubicBezTo>
                  <a:cubicBezTo>
                    <a:pt x="1676401" y="2765947"/>
                    <a:pt x="1346580" y="2750024"/>
                    <a:pt x="1162335" y="2613546"/>
                  </a:cubicBezTo>
                  <a:cubicBezTo>
                    <a:pt x="978090" y="2477068"/>
                    <a:pt x="889379" y="2044889"/>
                    <a:pt x="739254" y="1876567"/>
                  </a:cubicBezTo>
                  <a:cubicBezTo>
                    <a:pt x="589129" y="1708245"/>
                    <a:pt x="384413" y="1724167"/>
                    <a:pt x="261583" y="1603612"/>
                  </a:cubicBezTo>
                  <a:cubicBezTo>
                    <a:pt x="138753" y="1483057"/>
                    <a:pt x="4550" y="1296536"/>
                    <a:pt x="2275" y="1153235"/>
                  </a:cubicBezTo>
                  <a:cubicBezTo>
                    <a:pt x="0" y="1009934"/>
                    <a:pt x="225189" y="875731"/>
                    <a:pt x="247935" y="743803"/>
                  </a:cubicBezTo>
                  <a:cubicBezTo>
                    <a:pt x="270681" y="611875"/>
                    <a:pt x="120556" y="457200"/>
                    <a:pt x="166048" y="33437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Прямая со стрелкой 22"/>
            <p:cNvCxnSpPr/>
            <p:nvPr/>
          </p:nvCxnSpPr>
          <p:spPr>
            <a:xfrm rot="16200000" flipV="1">
              <a:off x="3428992" y="4500570"/>
              <a:ext cx="285752" cy="142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2357422" y="200024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>
              <a:off x="2357422" y="271462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>
              <a:off x="2428860" y="342900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>
              <a:off x="2357422" y="414338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/>
            <p:cNvCxnSpPr/>
            <p:nvPr/>
          </p:nvCxnSpPr>
          <p:spPr>
            <a:xfrm>
              <a:off x="2357422" y="485776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>
              <a:off x="2357422" y="5572140"/>
              <a:ext cx="307183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3"/>
            <p:cNvGraphicFramePr>
              <a:graphicFrameLocks noChangeAspect="1"/>
            </p:cNvGraphicFramePr>
            <p:nvPr/>
          </p:nvGraphicFramePr>
          <p:xfrm>
            <a:off x="2714612" y="4214818"/>
            <a:ext cx="428628" cy="513859"/>
          </p:xfrm>
          <a:graphic>
            <a:graphicData uri="http://schemas.openxmlformats.org/presentationml/2006/ole">
              <p:oleObj spid="_x0000_s98038" name="Equation" r:id="rId4" imgW="139579" imgH="164957" progId="">
                <p:embed/>
              </p:oleObj>
            </a:graphicData>
          </a:graphic>
        </p:graphicFrame>
        <p:cxnSp>
          <p:nvCxnSpPr>
            <p:cNvPr id="31" name="Прямая со стрелкой 30"/>
            <p:cNvCxnSpPr/>
            <p:nvPr/>
          </p:nvCxnSpPr>
          <p:spPr>
            <a:xfrm>
              <a:off x="3857620" y="2714620"/>
              <a:ext cx="1071570" cy="64294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2" name="Object 6"/>
            <p:cNvGraphicFramePr>
              <a:graphicFrameLocks noChangeAspect="1"/>
            </p:cNvGraphicFramePr>
            <p:nvPr/>
          </p:nvGraphicFramePr>
          <p:xfrm>
            <a:off x="4714876" y="2071678"/>
            <a:ext cx="468313" cy="633413"/>
          </p:xfrm>
          <a:graphic>
            <a:graphicData uri="http://schemas.openxmlformats.org/presentationml/2006/ole">
              <p:oleObj spid="_x0000_s98039" name="Equation" r:id="rId5" imgW="152268" imgH="203024" progId="">
                <p:embed/>
              </p:oleObj>
            </a:graphicData>
          </a:graphic>
        </p:graphicFrame>
        <p:graphicFrame>
          <p:nvGraphicFramePr>
            <p:cNvPr id="33" name="Object 7"/>
            <p:cNvGraphicFramePr>
              <a:graphicFrameLocks noChangeAspect="1"/>
            </p:cNvGraphicFramePr>
            <p:nvPr/>
          </p:nvGraphicFramePr>
          <p:xfrm>
            <a:off x="4809044" y="2714620"/>
            <a:ext cx="529719" cy="571504"/>
          </p:xfrm>
          <a:graphic>
            <a:graphicData uri="http://schemas.openxmlformats.org/presentationml/2006/ole">
              <p:oleObj spid="_x0000_s98040" name="Equation" r:id="rId6" imgW="203024" imgH="215713" progId="">
                <p:embed/>
              </p:oleObj>
            </a:graphicData>
          </a:graphic>
        </p:graphicFrame>
        <p:sp>
          <p:nvSpPr>
            <p:cNvPr id="34" name="Полилиния 33"/>
            <p:cNvSpPr/>
            <p:nvPr/>
          </p:nvSpPr>
          <p:spPr>
            <a:xfrm>
              <a:off x="4214648" y="2722179"/>
              <a:ext cx="110359" cy="168166"/>
            </a:xfrm>
            <a:custGeom>
              <a:avLst/>
              <a:gdLst>
                <a:gd name="connsiteX0" fmla="*/ 94593 w 110359"/>
                <a:gd name="connsiteY0" fmla="*/ 0 h 168166"/>
                <a:gd name="connsiteX1" fmla="*/ 94593 w 110359"/>
                <a:gd name="connsiteY1" fmla="*/ 94593 h 168166"/>
                <a:gd name="connsiteX2" fmla="*/ 0 w 110359"/>
                <a:gd name="connsiteY2" fmla="*/ 168166 h 16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9" h="168166">
                  <a:moveTo>
                    <a:pt x="94593" y="0"/>
                  </a:moveTo>
                  <a:cubicBezTo>
                    <a:pt x="102476" y="33282"/>
                    <a:pt x="110359" y="66565"/>
                    <a:pt x="94593" y="94593"/>
                  </a:cubicBezTo>
                  <a:cubicBezTo>
                    <a:pt x="78828" y="122621"/>
                    <a:pt x="39414" y="145393"/>
                    <a:pt x="0" y="168166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35" name="Object 8"/>
            <p:cNvGraphicFramePr>
              <a:graphicFrameLocks noChangeAspect="1"/>
            </p:cNvGraphicFramePr>
            <p:nvPr/>
          </p:nvGraphicFramePr>
          <p:xfrm>
            <a:off x="4357686" y="2714620"/>
            <a:ext cx="357190" cy="331763"/>
          </p:xfrm>
          <a:graphic>
            <a:graphicData uri="http://schemas.openxmlformats.org/presentationml/2006/ole">
              <p:oleObj spid="_x0000_s98041" name="Equation" r:id="rId7" imgW="152334" imgH="139639" progId="">
                <p:embed/>
              </p:oleObj>
            </a:graphicData>
          </a:graphic>
        </p:graphicFrame>
      </p:grp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67301489"/>
              </p:ext>
            </p:extLst>
          </p:nvPr>
        </p:nvGraphicFramePr>
        <p:xfrm>
          <a:off x="5786446" y="2143116"/>
          <a:ext cx="1905000" cy="781903"/>
        </p:xfrm>
        <a:graphic>
          <a:graphicData uri="http://schemas.openxmlformats.org/presentationml/2006/ole">
            <p:oleObj spid="_x0000_s98042" name="Equation" r:id="rId8" imgW="889000" imgH="368300" progId="">
              <p:embed/>
            </p:oleObj>
          </a:graphicData>
        </a:graphic>
      </p:graphicFrame>
      <p:sp>
        <p:nvSpPr>
          <p:cNvPr id="38" name="Прямоугольник 37"/>
          <p:cNvSpPr/>
          <p:nvPr/>
        </p:nvSpPr>
        <p:spPr>
          <a:xfrm>
            <a:off x="3500430" y="3071810"/>
            <a:ext cx="5500726" cy="64633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 smtClean="0"/>
              <a:t>dl</a:t>
            </a:r>
            <a:r>
              <a:rPr lang="ru-RU" b="1" dirty="0" smtClean="0"/>
              <a:t> – </a:t>
            </a:r>
            <a:r>
              <a:rPr lang="en-US" b="1" dirty="0" err="1" smtClean="0"/>
              <a:t>aylanıw</a:t>
            </a:r>
            <a:r>
              <a:rPr lang="en-US" b="1" dirty="0" smtClean="0"/>
              <a:t> </a:t>
            </a:r>
            <a:r>
              <a:rPr lang="en-US" b="1" dirty="0" err="1" smtClean="0"/>
              <a:t>baǵıtındaǵı</a:t>
            </a:r>
            <a:r>
              <a:rPr lang="en-US" b="1" dirty="0" smtClean="0"/>
              <a:t> </a:t>
            </a:r>
            <a:r>
              <a:rPr lang="en-US" b="1" dirty="0" err="1" smtClean="0"/>
              <a:t>kontur</a:t>
            </a:r>
            <a:r>
              <a:rPr lang="en-US" b="1" dirty="0" smtClean="0"/>
              <a:t> </a:t>
            </a:r>
            <a:r>
              <a:rPr lang="en-US" b="1" dirty="0" err="1" smtClean="0"/>
              <a:t>uzınlıǵınıń</a:t>
            </a:r>
            <a:r>
              <a:rPr lang="en-US" b="1" dirty="0" smtClean="0"/>
              <a:t> </a:t>
            </a:r>
            <a:r>
              <a:rPr lang="en-US" b="1" dirty="0" err="1" smtClean="0"/>
              <a:t>elementi</a:t>
            </a:r>
            <a:r>
              <a:rPr lang="en-US" b="1" dirty="0" smtClean="0"/>
              <a:t> ;</a:t>
            </a:r>
          </a:p>
          <a:p>
            <a:r>
              <a:rPr lang="ru-RU" b="1" i="1" dirty="0" smtClean="0">
                <a:sym typeface="Symbol"/>
              </a:rPr>
              <a:t></a:t>
            </a:r>
            <a:r>
              <a:rPr lang="en-US" b="1" i="1" dirty="0" smtClean="0">
                <a:sym typeface="Symbol"/>
              </a:rPr>
              <a:t>  </a:t>
            </a:r>
            <a:r>
              <a:rPr lang="ru-RU" b="1" dirty="0" smtClean="0"/>
              <a:t>— </a:t>
            </a:r>
            <a:r>
              <a:rPr lang="en-US" b="1" dirty="0" smtClean="0"/>
              <a:t> </a:t>
            </a:r>
            <a:r>
              <a:rPr lang="en-US" b="1" i="1" dirty="0">
                <a:solidFill>
                  <a:prstClr val="black"/>
                </a:solidFill>
              </a:rPr>
              <a:t>B </a:t>
            </a:r>
            <a:r>
              <a:rPr lang="en-US" b="1" dirty="0" err="1" smtClean="0">
                <a:solidFill>
                  <a:prstClr val="black"/>
                </a:solidFill>
              </a:rPr>
              <a:t>hám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i="1" dirty="0" smtClean="0">
                <a:solidFill>
                  <a:prstClr val="black"/>
                </a:solidFill>
              </a:rPr>
              <a:t>dl </a:t>
            </a:r>
            <a:r>
              <a:rPr lang="en-US" b="1" dirty="0" err="1" smtClean="0">
                <a:solidFill>
                  <a:prstClr val="black"/>
                </a:solidFill>
              </a:rPr>
              <a:t>vektorlar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arasındaǵı</a:t>
            </a:r>
            <a:r>
              <a:rPr lang="en-US" b="1" dirty="0" smtClean="0">
                <a:solidFill>
                  <a:prstClr val="black"/>
                </a:solidFill>
              </a:rPr>
              <a:t> </a:t>
            </a:r>
            <a:r>
              <a:rPr lang="en-US" b="1" dirty="0" err="1" smtClean="0">
                <a:solidFill>
                  <a:prstClr val="black"/>
                </a:solidFill>
              </a:rPr>
              <a:t>múyesh</a:t>
            </a:r>
            <a:endParaRPr lang="ru-RU" b="1" dirty="0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6096000" y="4953000"/>
            <a:ext cx="2362200" cy="533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046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40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50084702"/>
              </p:ext>
            </p:extLst>
          </p:nvPr>
        </p:nvGraphicFramePr>
        <p:xfrm>
          <a:off x="6245557" y="4898571"/>
          <a:ext cx="2057400" cy="587829"/>
        </p:xfrm>
        <a:graphic>
          <a:graphicData uri="http://schemas.openxmlformats.org/presentationml/2006/ole">
            <p:oleObj spid="_x0000_s98043" name="Equation" r:id="rId9" imgW="787400" imgH="228600" progId="">
              <p:embed/>
            </p:oleObj>
          </a:graphicData>
        </a:graphic>
      </p:graphicFrame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4047" name="Object 15"/>
          <p:cNvGraphicFramePr>
            <a:graphicFrameLocks noChangeAspect="1"/>
          </p:cNvGraphicFramePr>
          <p:nvPr/>
        </p:nvGraphicFramePr>
        <p:xfrm>
          <a:off x="1143000" y="4114800"/>
          <a:ext cx="1295400" cy="916969"/>
        </p:xfrm>
        <a:graphic>
          <a:graphicData uri="http://schemas.openxmlformats.org/presentationml/2006/ole">
            <p:oleObj spid="_x0000_s98044" name="Equation" r:id="rId10" imgW="558558" imgH="393529" progId="">
              <p:embed/>
            </p:oleObj>
          </a:graphicData>
        </a:graphic>
      </p:graphicFrame>
      <p:sp>
        <p:nvSpPr>
          <p:cNvPr id="4405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4049" name="Object 17"/>
          <p:cNvGraphicFramePr>
            <a:graphicFrameLocks noChangeAspect="1"/>
          </p:cNvGraphicFramePr>
          <p:nvPr/>
        </p:nvGraphicFramePr>
        <p:xfrm>
          <a:off x="76200" y="5638800"/>
          <a:ext cx="2603500" cy="914400"/>
        </p:xfrm>
        <a:graphic>
          <a:graphicData uri="http://schemas.openxmlformats.org/presentationml/2006/ole">
            <p:oleObj spid="_x0000_s98045" name="Equation" r:id="rId11" imgW="1384300" imgH="482600" progId="">
              <p:embed/>
            </p:oleObj>
          </a:graphicData>
        </a:graphic>
      </p:graphicFrame>
      <p:sp>
        <p:nvSpPr>
          <p:cNvPr id="52" name="Содержимое 2"/>
          <p:cNvSpPr txBox="1">
            <a:spLocks/>
          </p:cNvSpPr>
          <p:nvPr/>
        </p:nvSpPr>
        <p:spPr>
          <a:xfrm>
            <a:off x="3124200" y="5562600"/>
            <a:ext cx="58674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/>
          <a:p>
            <a:pPr algn="ctr"/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B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cirkulyaciyası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bárhama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53" name="Стрелка вправо 52"/>
          <p:cNvSpPr/>
          <p:nvPr/>
        </p:nvSpPr>
        <p:spPr>
          <a:xfrm>
            <a:off x="2667000" y="5867400"/>
            <a:ext cx="4572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142844" y="3500438"/>
            <a:ext cx="3046027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Aylanbanıń</a:t>
            </a:r>
            <a:r>
              <a:rPr lang="en-US" b="1" dirty="0" smtClean="0"/>
              <a:t> </a:t>
            </a:r>
            <a:r>
              <a:rPr lang="en-US" b="1" dirty="0" err="1" smtClean="0"/>
              <a:t>hár</a:t>
            </a:r>
            <a:r>
              <a:rPr lang="en-US" b="1" dirty="0" smtClean="0"/>
              <a:t> </a:t>
            </a:r>
            <a:r>
              <a:rPr lang="en-US" b="1" dirty="0" err="1" smtClean="0"/>
              <a:t>bir</a:t>
            </a:r>
            <a:r>
              <a:rPr lang="en-US" b="1" dirty="0" smtClean="0"/>
              <a:t> </a:t>
            </a:r>
            <a:r>
              <a:rPr lang="en-US" b="1" dirty="0" err="1" smtClean="0"/>
              <a:t>noqatında</a:t>
            </a:r>
            <a:endParaRPr lang="ru-RU" b="1" dirty="0"/>
          </a:p>
        </p:txBody>
      </p:sp>
      <p:cxnSp>
        <p:nvCxnSpPr>
          <p:cNvPr id="55" name="Прямая со стрелкой 54"/>
          <p:cNvCxnSpPr>
            <a:endCxn id="50" idx="1"/>
          </p:cNvCxnSpPr>
          <p:nvPr/>
        </p:nvCxnSpPr>
        <p:spPr>
          <a:xfrm>
            <a:off x="228600" y="3962400"/>
            <a:ext cx="838200" cy="6858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 txBox="1">
            <a:spLocks/>
          </p:cNvSpPr>
          <p:nvPr/>
        </p:nvSpPr>
        <p:spPr>
          <a:xfrm>
            <a:off x="304800" y="1219200"/>
            <a:ext cx="4572000" cy="1981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shegaralanǵan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betten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konturdıń</a:t>
            </a:r>
            <a:r>
              <a:rPr lang="en-US" sz="2400" b="1" dirty="0" smtClean="0"/>
              <a:t> </a:t>
            </a:r>
            <a:r>
              <a:rPr lang="el-GR" sz="2800" b="1" i="1" dirty="0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ru-RU" sz="2400" b="1" i="1" dirty="0" smtClean="0"/>
              <a:t> </a:t>
            </a:r>
            <a:r>
              <a:rPr lang="en-US" sz="2400" b="1" i="1" dirty="0" err="1" smtClean="0"/>
              <a:t>magnit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aǵımın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tutıwı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endParaRPr lang="ru-RU" sz="2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6482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aǵımınıń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tutılıwı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257800" y="4724400"/>
            <a:ext cx="22098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304800" y="3429000"/>
            <a:ext cx="8610600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Konturdaǵı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tutılıwı</a:t>
            </a:r>
            <a:r>
              <a:rPr lang="en-US" sz="2400" b="1" dirty="0" smtClean="0"/>
              <a:t>, </a:t>
            </a:r>
            <a:r>
              <a:rPr lang="en-US" sz="2400" b="1" i="1" dirty="0" err="1" smtClean="0"/>
              <a:t>ózlik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indukciyanıń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aǵımdı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tutıwı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7107" name="Picture 3" descr="D:\АНИМАЦИИ\РИСУНКИ\соленоид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28600"/>
            <a:ext cx="3962400" cy="2971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1000" y="5867400"/>
            <a:ext cx="2879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Bárshe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err="1" smtClean="0"/>
              <a:t>ushın</a:t>
            </a:r>
            <a:endParaRPr lang="ru-RU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4800600"/>
            <a:ext cx="3778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Solenoidtıń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endParaRPr lang="ru-RU" sz="2400" b="1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505200" y="5791200"/>
            <a:ext cx="54102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5638800" y="4724400"/>
          <a:ext cx="1524000" cy="627529"/>
        </p:xfrm>
        <a:graphic>
          <a:graphicData uri="http://schemas.openxmlformats.org/presentationml/2006/ole">
            <p:oleObj spid="_x0000_s99506" name="Equation" r:id="rId5" imgW="545863" imgH="228501" progId="">
              <p:embed/>
            </p:oleObj>
          </a:graphicData>
        </a:graphic>
      </p:graphicFrame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3581400" y="5791200"/>
          <a:ext cx="5274212" cy="848574"/>
        </p:xfrm>
        <a:graphic>
          <a:graphicData uri="http://schemas.openxmlformats.org/presentationml/2006/ole">
            <p:oleObj spid="_x0000_s99507" name="Equation" r:id="rId6" imgW="2603500" imgH="4191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Скругленный прямоугольник 92"/>
          <p:cNvSpPr/>
          <p:nvPr/>
        </p:nvSpPr>
        <p:spPr>
          <a:xfrm>
            <a:off x="6143636" y="5286388"/>
            <a:ext cx="1752600" cy="533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Скругленный прямоугольник 87"/>
          <p:cNvSpPr/>
          <p:nvPr/>
        </p:nvSpPr>
        <p:spPr>
          <a:xfrm>
            <a:off x="3886200" y="4724400"/>
            <a:ext cx="1828800" cy="533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Скругленный прямоугольник 88"/>
          <p:cNvSpPr/>
          <p:nvPr/>
        </p:nvSpPr>
        <p:spPr>
          <a:xfrm>
            <a:off x="4191000" y="3962400"/>
            <a:ext cx="44958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6096000" y="2057400"/>
            <a:ext cx="2057400" cy="609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64"/>
          <p:cNvGrpSpPr/>
          <p:nvPr/>
        </p:nvGrpSpPr>
        <p:grpSpPr>
          <a:xfrm>
            <a:off x="0" y="990600"/>
            <a:ext cx="3857652" cy="3138506"/>
            <a:chOff x="285720" y="-71462"/>
            <a:chExt cx="3857652" cy="3138506"/>
          </a:xfrm>
        </p:grpSpPr>
        <p:cxnSp>
          <p:nvCxnSpPr>
            <p:cNvPr id="118" name="Прямая соединительная линия 117"/>
            <p:cNvCxnSpPr/>
            <p:nvPr/>
          </p:nvCxnSpPr>
          <p:spPr>
            <a:xfrm rot="5400000">
              <a:off x="2143096" y="428616"/>
              <a:ext cx="5715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1285852" y="1142984"/>
            <a:ext cx="450850" cy="609600"/>
          </p:xfrm>
          <a:graphic>
            <a:graphicData uri="http://schemas.openxmlformats.org/presentationml/2006/ole">
              <p:oleObj spid="_x0000_s101322" name="Equation" r:id="rId4" imgW="152268" imgH="203024" progId="">
                <p:embed/>
              </p:oleObj>
            </a:graphicData>
          </a:graphic>
        </p:graphicFrame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1428728" y="0"/>
            <a:ext cx="376238" cy="495300"/>
          </p:xfrm>
          <a:graphic>
            <a:graphicData uri="http://schemas.openxmlformats.org/presentationml/2006/ole">
              <p:oleObj spid="_x0000_s101323" name="Equation" r:id="rId5" imgW="126780" imgH="164814" progId="">
                <p:embed/>
              </p:oleObj>
            </a:graphicData>
          </a:graphic>
        </p:graphicFrame>
        <p:cxnSp>
          <p:nvCxnSpPr>
            <p:cNvPr id="9" name="Прямая соединительная линия 8"/>
            <p:cNvCxnSpPr/>
            <p:nvPr/>
          </p:nvCxnSpPr>
          <p:spPr>
            <a:xfrm rot="16200000" flipH="1">
              <a:off x="2857488" y="642918"/>
              <a:ext cx="42862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0" name="Object 7"/>
            <p:cNvGraphicFramePr>
              <a:graphicFrameLocks noChangeAspect="1"/>
            </p:cNvGraphicFramePr>
            <p:nvPr/>
          </p:nvGraphicFramePr>
          <p:xfrm>
            <a:off x="3786182" y="1214422"/>
            <a:ext cx="261938" cy="533400"/>
          </p:xfrm>
          <a:graphic>
            <a:graphicData uri="http://schemas.openxmlformats.org/presentationml/2006/ole">
              <p:oleObj spid="_x0000_s101324" name="Equation" r:id="rId6" imgW="88669" imgH="177338" progId="">
                <p:embed/>
              </p:oleObj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3286116" y="857232"/>
            <a:ext cx="488950" cy="609600"/>
          </p:xfrm>
          <a:graphic>
            <a:graphicData uri="http://schemas.openxmlformats.org/presentationml/2006/ole">
              <p:oleObj spid="_x0000_s101325" name="Equation" r:id="rId7" imgW="164957" imgH="203024" progId="">
                <p:embed/>
              </p:oleObj>
            </a:graphicData>
          </a:graphic>
        </p:graphicFrame>
        <p:cxnSp>
          <p:nvCxnSpPr>
            <p:cNvPr id="15" name="Прямая соединительная линия 14"/>
            <p:cNvCxnSpPr/>
            <p:nvPr/>
          </p:nvCxnSpPr>
          <p:spPr>
            <a:xfrm>
              <a:off x="571472" y="642918"/>
              <a:ext cx="3571900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71472" y="2428868"/>
              <a:ext cx="3571900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rot="5400000">
              <a:off x="183325" y="1031065"/>
              <a:ext cx="785818" cy="9524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rot="5400000">
              <a:off x="183325" y="2031197"/>
              <a:ext cx="785818" cy="9524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285720" y="1643050"/>
              <a:ext cx="642942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>
              <a:off x="357158" y="1428736"/>
              <a:ext cx="428628" cy="1588"/>
            </a:xfrm>
            <a:prstGeom prst="line">
              <a:avLst/>
            </a:prstGeom>
            <a:ln w="3810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Овал 27"/>
            <p:cNvSpPr/>
            <p:nvPr/>
          </p:nvSpPr>
          <p:spPr>
            <a:xfrm>
              <a:off x="847700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857224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847700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857224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1276328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1285852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127632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1285852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1704956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714480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1704956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714480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2133584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2143108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2133584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2143108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2633650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2643174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2633650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2643174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3062278" y="857232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/>
            <p:cNvSpPr/>
            <p:nvPr/>
          </p:nvSpPr>
          <p:spPr>
            <a:xfrm>
              <a:off x="3071802" y="1285860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/>
            <p:cNvSpPr/>
            <p:nvPr/>
          </p:nvSpPr>
          <p:spPr>
            <a:xfrm>
              <a:off x="3062278" y="178592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/>
            <p:cNvSpPr/>
            <p:nvPr/>
          </p:nvSpPr>
          <p:spPr>
            <a:xfrm>
              <a:off x="3071802" y="2214554"/>
              <a:ext cx="61914" cy="7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3" name="Прямая соединительная линия 62"/>
            <p:cNvCxnSpPr/>
            <p:nvPr/>
          </p:nvCxnSpPr>
          <p:spPr>
            <a:xfrm rot="5400000">
              <a:off x="2290746" y="1638288"/>
              <a:ext cx="2000264" cy="9524"/>
            </a:xfrm>
            <a:prstGeom prst="line">
              <a:avLst/>
            </a:prstGeom>
            <a:ln w="38100">
              <a:solidFill>
                <a:srgbClr val="002060"/>
              </a:solidFill>
              <a:prstDash val="lg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 rot="16200000" flipH="1">
              <a:off x="2643174" y="642918"/>
              <a:ext cx="642942" cy="64294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 rot="5400000">
              <a:off x="2894001" y="1535099"/>
              <a:ext cx="178595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 rot="5400000">
              <a:off x="3035277" y="392897"/>
              <a:ext cx="500884" cy="79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 rot="16200000" flipH="1">
              <a:off x="2500298" y="1357298"/>
              <a:ext cx="785818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rot="16200000" flipH="1">
              <a:off x="2500298" y="928670"/>
              <a:ext cx="785818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 rot="16200000" flipH="1">
              <a:off x="2500298" y="714356"/>
              <a:ext cx="785818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/>
            <p:nvPr/>
          </p:nvCxnSpPr>
          <p:spPr>
            <a:xfrm rot="16200000" flipH="1">
              <a:off x="2500298" y="1142984"/>
              <a:ext cx="785818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 rot="16200000" flipH="1">
              <a:off x="2500298" y="1571612"/>
              <a:ext cx="785818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/>
            <p:nvPr/>
          </p:nvCxnSpPr>
          <p:spPr>
            <a:xfrm rot="16200000" flipH="1">
              <a:off x="2500298" y="1785926"/>
              <a:ext cx="642942" cy="64294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rot="16200000" flipH="1">
              <a:off x="2500298" y="2000240"/>
              <a:ext cx="42862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rot="16200000" flipH="1">
              <a:off x="2500298" y="2214554"/>
              <a:ext cx="214314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rot="16200000" flipH="1">
              <a:off x="3071802" y="642918"/>
              <a:ext cx="214314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Цилиндр 45"/>
            <p:cNvSpPr/>
            <p:nvPr/>
          </p:nvSpPr>
          <p:spPr>
            <a:xfrm>
              <a:off x="2357422" y="428604"/>
              <a:ext cx="142876" cy="2214554"/>
            </a:xfrm>
            <a:prstGeom prst="can">
              <a:avLst>
                <a:gd name="adj" fmla="val 62825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 стрелкой 6"/>
            <p:cNvCxnSpPr/>
            <p:nvPr/>
          </p:nvCxnSpPr>
          <p:spPr>
            <a:xfrm>
              <a:off x="1142976" y="2428868"/>
              <a:ext cx="569916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 стрелкой 107"/>
            <p:cNvCxnSpPr/>
            <p:nvPr/>
          </p:nvCxnSpPr>
          <p:spPr>
            <a:xfrm rot="10800000">
              <a:off x="1214414" y="642918"/>
              <a:ext cx="500066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464" name="Object 8"/>
            <p:cNvGraphicFramePr>
              <a:graphicFrameLocks noChangeAspect="1"/>
            </p:cNvGraphicFramePr>
            <p:nvPr/>
          </p:nvGraphicFramePr>
          <p:xfrm>
            <a:off x="2285984" y="2571744"/>
            <a:ext cx="261937" cy="495300"/>
          </p:xfrm>
          <a:graphic>
            <a:graphicData uri="http://schemas.openxmlformats.org/presentationml/2006/ole">
              <p:oleObj spid="_x0000_s101326" name="Equation" r:id="rId8" imgW="88707" imgH="164742" progId="">
                <p:embed/>
              </p:oleObj>
            </a:graphicData>
          </a:graphic>
        </p:graphicFrame>
        <p:graphicFrame>
          <p:nvGraphicFramePr>
            <p:cNvPr id="19465" name="Object 9"/>
            <p:cNvGraphicFramePr>
              <a:graphicFrameLocks noChangeAspect="1"/>
            </p:cNvGraphicFramePr>
            <p:nvPr/>
          </p:nvGraphicFramePr>
          <p:xfrm>
            <a:off x="3143240" y="2571744"/>
            <a:ext cx="373062" cy="495300"/>
          </p:xfrm>
          <a:graphic>
            <a:graphicData uri="http://schemas.openxmlformats.org/presentationml/2006/ole">
              <p:oleObj spid="_x0000_s101327" name="Equation" r:id="rId9" imgW="126780" imgH="164814" progId="">
                <p:embed/>
              </p:oleObj>
            </a:graphicData>
          </a:graphic>
        </p:graphicFrame>
        <p:cxnSp>
          <p:nvCxnSpPr>
            <p:cNvPr id="121" name="Прямая соединительная линия 120"/>
            <p:cNvCxnSpPr/>
            <p:nvPr/>
          </p:nvCxnSpPr>
          <p:spPr>
            <a:xfrm flipV="1">
              <a:off x="2428860" y="428604"/>
              <a:ext cx="846144" cy="952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466" name="Object 10"/>
            <p:cNvGraphicFramePr>
              <a:graphicFrameLocks noChangeAspect="1"/>
            </p:cNvGraphicFramePr>
            <p:nvPr/>
          </p:nvGraphicFramePr>
          <p:xfrm>
            <a:off x="2571736" y="-71462"/>
            <a:ext cx="560388" cy="533400"/>
          </p:xfrm>
          <a:graphic>
            <a:graphicData uri="http://schemas.openxmlformats.org/presentationml/2006/ole">
              <p:oleObj spid="_x0000_s101328" name="Equation" r:id="rId10" imgW="190335" imgH="177646" progId="">
                <p:embed/>
              </p:oleObj>
            </a:graphicData>
          </a:graphic>
        </p:graphicFrame>
        <p:cxnSp>
          <p:nvCxnSpPr>
            <p:cNvPr id="4" name="Прямая со стрелкой 3"/>
            <p:cNvCxnSpPr/>
            <p:nvPr/>
          </p:nvCxnSpPr>
          <p:spPr>
            <a:xfrm>
              <a:off x="2500298" y="1571612"/>
              <a:ext cx="1143008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Заголовок 1"/>
          <p:cNvSpPr txBox="1">
            <a:spLocks/>
          </p:cNvSpPr>
          <p:nvPr/>
        </p:nvSpPr>
        <p:spPr>
          <a:xfrm>
            <a:off x="457200" y="152400"/>
            <a:ext cx="8229600" cy="8683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Magnit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maydanında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toklı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ótkizgishtiń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kóshiwinde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atqarılǵan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jumıs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4191000" y="4038600"/>
          <a:ext cx="4356847" cy="609600"/>
        </p:xfrm>
        <a:graphic>
          <a:graphicData uri="http://schemas.openxmlformats.org/presentationml/2006/ole">
            <p:oleObj spid="_x0000_s101329" name="Equation" r:id="rId11" imgW="1638300" imgH="228600" progId="">
              <p:embed/>
            </p:oleObj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56" name="Object 12"/>
          <p:cNvGraphicFramePr>
            <a:graphicFrameLocks noChangeAspect="1"/>
          </p:cNvGraphicFramePr>
          <p:nvPr/>
        </p:nvGraphicFramePr>
        <p:xfrm>
          <a:off x="3886200" y="4724400"/>
          <a:ext cx="1676400" cy="522914"/>
        </p:xfrm>
        <a:graphic>
          <a:graphicData uri="http://schemas.openxmlformats.org/presentationml/2006/ole">
            <p:oleObj spid="_x0000_s101330" name="Equation" r:id="rId12" imgW="736600" imgH="228600" progId="">
              <p:embed/>
            </p:oleObj>
          </a:graphicData>
        </a:graphic>
      </p:graphicFrame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62" name="Object 18"/>
          <p:cNvGraphicFramePr>
            <a:graphicFrameLocks noChangeAspect="1"/>
          </p:cNvGraphicFramePr>
          <p:nvPr/>
        </p:nvGraphicFramePr>
        <p:xfrm>
          <a:off x="6324600" y="2133600"/>
          <a:ext cx="1504950" cy="457200"/>
        </p:xfrm>
        <a:graphic>
          <a:graphicData uri="http://schemas.openxmlformats.org/presentationml/2006/ole">
            <p:oleObj spid="_x0000_s101331" name="Equation" r:id="rId13" imgW="583693" imgH="177646" progId="">
              <p:embed/>
            </p:oleObj>
          </a:graphicData>
        </a:graphic>
      </p:graphicFrame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1" name="Содержимое 2"/>
          <p:cNvSpPr txBox="1">
            <a:spLocks/>
          </p:cNvSpPr>
          <p:nvPr/>
        </p:nvSpPr>
        <p:spPr>
          <a:xfrm>
            <a:off x="4038600" y="1219200"/>
            <a:ext cx="4748242" cy="5486400"/>
          </a:xfrm>
          <a:prstGeom prst="rect">
            <a:avLst/>
          </a:prstGeom>
        </p:spPr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Toklı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magnit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maydanında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tómendegi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Amper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kúshi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tásirinde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kóshedi</a:t>
            </a:r>
            <a:endParaRPr lang="ru-RU" sz="2400" baseline="0" dirty="0" smtClean="0"/>
          </a:p>
          <a:p>
            <a:pPr>
              <a:spcBef>
                <a:spcPct val="20000"/>
              </a:spcBef>
            </a:pPr>
            <a:endParaRPr lang="en-US" sz="2400" b="1" i="1" baseline="0" dirty="0" smtClean="0"/>
          </a:p>
          <a:p>
            <a:pPr algn="ctr">
              <a:spcBef>
                <a:spcPct val="20000"/>
              </a:spcBef>
            </a:pPr>
            <a:r>
              <a:rPr lang="en-US" sz="2400" b="1" i="1" baseline="0" dirty="0" smtClean="0"/>
              <a:t>I</a:t>
            </a:r>
            <a:r>
              <a:rPr lang="uz-Cyrl-UZ" sz="2400" b="1" baseline="0" dirty="0" smtClean="0"/>
              <a:t> </a:t>
            </a:r>
            <a:r>
              <a:rPr lang="en-US" sz="2400" b="1" baseline="0" dirty="0" err="1" smtClean="0"/>
              <a:t>toklı</a:t>
            </a:r>
            <a:r>
              <a:rPr lang="en-US" sz="2400" b="1" baseline="0" dirty="0" smtClean="0"/>
              <a:t> </a:t>
            </a:r>
            <a:r>
              <a:rPr lang="en-US" sz="2400" b="1" baseline="0" dirty="0" err="1" smtClean="0"/>
              <a:t>ótkizgishtiń</a:t>
            </a:r>
            <a:r>
              <a:rPr lang="en-US" sz="2400" b="1" baseline="0" dirty="0" smtClean="0"/>
              <a:t> </a:t>
            </a:r>
            <a:r>
              <a:rPr lang="en-US" sz="2400" b="1" i="1" baseline="0" dirty="0" smtClean="0"/>
              <a:t>dl </a:t>
            </a:r>
            <a:r>
              <a:rPr lang="en-US" sz="2400" b="1" baseline="0" dirty="0" err="1" smtClean="0"/>
              <a:t>elementi</a:t>
            </a:r>
            <a:r>
              <a:rPr lang="en-US" sz="2400" b="1" baseline="0" dirty="0" smtClean="0"/>
              <a:t> </a:t>
            </a:r>
            <a:r>
              <a:rPr lang="en-US" sz="2400" b="1" baseline="0" dirty="0" err="1" smtClean="0"/>
              <a:t>kóshiwinde</a:t>
            </a:r>
            <a:r>
              <a:rPr lang="en-US" sz="2400" b="1" baseline="0" dirty="0" smtClean="0"/>
              <a:t> </a:t>
            </a:r>
            <a:r>
              <a:rPr lang="en-US" sz="2400" b="1" baseline="0" dirty="0" err="1" smtClean="0"/>
              <a:t>atqarılatuǵın</a:t>
            </a:r>
            <a:r>
              <a:rPr lang="en-US" sz="2400" b="1" baseline="0" dirty="0" smtClean="0"/>
              <a:t> </a:t>
            </a:r>
            <a:r>
              <a:rPr lang="en-US" sz="2400" b="1" baseline="0" dirty="0" err="1" smtClean="0"/>
              <a:t>elementar</a:t>
            </a:r>
            <a:r>
              <a:rPr lang="en-US" sz="2400" b="1" baseline="0" dirty="0" smtClean="0"/>
              <a:t> </a:t>
            </a:r>
            <a:r>
              <a:rPr lang="en-US" sz="2400" b="1" baseline="0" dirty="0" err="1" smtClean="0"/>
              <a:t>jumıs</a:t>
            </a:r>
            <a:endParaRPr lang="en-US" sz="2400" b="1" baseline="0" dirty="0" smtClean="0"/>
          </a:p>
          <a:p>
            <a:pPr>
              <a:spcBef>
                <a:spcPct val="20000"/>
              </a:spcBef>
            </a:pPr>
            <a:endParaRPr lang="ru-RU" sz="2400" dirty="0" smtClean="0"/>
          </a:p>
          <a:p>
            <a:pPr>
              <a:spcBef>
                <a:spcPct val="20000"/>
              </a:spcBef>
            </a:pPr>
            <a:endParaRPr lang="ru-RU" sz="2400" dirty="0" smtClean="0"/>
          </a:p>
          <a:p>
            <a:pPr>
              <a:spcBef>
                <a:spcPct val="20000"/>
              </a:spcBef>
            </a:pPr>
            <a:r>
              <a:rPr lang="ru-RU" sz="2400" dirty="0" smtClean="0"/>
              <a:t>                        -</a:t>
            </a:r>
            <a:r>
              <a:rPr lang="en-US" sz="2400" b="1" i="1" dirty="0" smtClean="0"/>
              <a:t>S </a:t>
            </a:r>
            <a:r>
              <a:rPr lang="en-US" sz="2400" b="1" dirty="0" err="1" smtClean="0"/>
              <a:t>maydannan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endParaRPr lang="ru-RU" sz="2400" dirty="0" smtClean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16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94483335"/>
              </p:ext>
            </p:extLst>
          </p:nvPr>
        </p:nvGraphicFramePr>
        <p:xfrm>
          <a:off x="6286512" y="5286388"/>
          <a:ext cx="1219200" cy="495759"/>
        </p:xfrm>
        <a:graphic>
          <a:graphicData uri="http://schemas.openxmlformats.org/presentationml/2006/ole">
            <p:oleObj spid="_x0000_s101332" name="Equation" r:id="rId14" imgW="558558" imgH="177723" progId="">
              <p:embed/>
            </p:oleObj>
          </a:graphicData>
        </a:graphic>
      </p:graphicFrame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0" y="25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" name="Содержимое 2"/>
          <p:cNvSpPr txBox="1">
            <a:spLocks/>
          </p:cNvSpPr>
          <p:nvPr/>
        </p:nvSpPr>
        <p:spPr>
          <a:xfrm>
            <a:off x="0" y="4114800"/>
            <a:ext cx="3810000" cy="259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kóshiriwde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kóbeymesine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Скругленный прямоугольник 90"/>
          <p:cNvSpPr/>
          <p:nvPr/>
        </p:nvSpPr>
        <p:spPr>
          <a:xfrm>
            <a:off x="500034" y="3143248"/>
            <a:ext cx="25908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Скругленный прямоугольник 89"/>
          <p:cNvSpPr/>
          <p:nvPr/>
        </p:nvSpPr>
        <p:spPr>
          <a:xfrm>
            <a:off x="2667000" y="2057400"/>
            <a:ext cx="35052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Заголовок 1"/>
          <p:cNvSpPr txBox="1">
            <a:spLocks/>
          </p:cNvSpPr>
          <p:nvPr/>
        </p:nvSpPr>
        <p:spPr>
          <a:xfrm>
            <a:off x="457200" y="152400"/>
            <a:ext cx="8229600" cy="8683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 dirty="0" err="1" smtClean="0">
                <a:solidFill>
                  <a:schemeClr val="tx1"/>
                </a:solidFill>
              </a:rPr>
              <a:t>Magnit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toklı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ótkizgishtiń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kóshiwinde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jumıs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1" name="Содержимое 2"/>
          <p:cNvSpPr txBox="1">
            <a:spLocks/>
          </p:cNvSpPr>
          <p:nvPr/>
        </p:nvSpPr>
        <p:spPr>
          <a:xfrm>
            <a:off x="228600" y="1219200"/>
            <a:ext cx="8686800" cy="31242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i="1" dirty="0" smtClean="0"/>
              <a:t>I</a:t>
            </a:r>
            <a:r>
              <a:rPr lang="uz-Cyrl-UZ" sz="2400" b="1" i="1" dirty="0" smtClean="0"/>
              <a:t> </a:t>
            </a:r>
            <a:r>
              <a:rPr lang="ru-RU" sz="2400" b="1" i="1" dirty="0" smtClean="0"/>
              <a:t>= </a:t>
            </a:r>
            <a:r>
              <a:rPr lang="en-US" sz="2400" b="1" i="1" dirty="0" smtClean="0"/>
              <a:t>const 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algn="ctr"/>
            <a:r>
              <a:rPr lang="ru-RU" sz="2400" dirty="0" smtClean="0"/>
              <a:t>                                           –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tartılǵan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maydannan</a:t>
            </a:r>
            <a:r>
              <a:rPr lang="en-US" sz="2400" b="1" dirty="0" smtClean="0"/>
              <a:t>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                                       </a:t>
            </a:r>
            <a:r>
              <a:rPr lang="en-US" sz="2400" b="1" dirty="0" err="1" smtClean="0"/>
              <a:t>ótiwshi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               </a:t>
            </a:r>
            <a:endParaRPr lang="ru-RU" sz="2400" b="1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ru-RU" sz="2400" baseline="0" dirty="0" smtClean="0"/>
          </a:p>
          <a:p>
            <a:pPr>
              <a:spcBef>
                <a:spcPct val="20000"/>
              </a:spcBef>
            </a:pPr>
            <a:endParaRPr lang="ru-RU" sz="2400" dirty="0" smtClean="0"/>
          </a:p>
          <a:p>
            <a:pPr>
              <a:spcBef>
                <a:spcPct val="20000"/>
              </a:spcBef>
            </a:pPr>
            <a:endParaRPr lang="ru-RU" sz="2400" dirty="0" smtClean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0" y="257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6" name="Содержимое 2"/>
          <p:cNvSpPr txBox="1">
            <a:spLocks/>
          </p:cNvSpPr>
          <p:nvPr/>
        </p:nvSpPr>
        <p:spPr>
          <a:xfrm>
            <a:off x="304800" y="4343400"/>
            <a:ext cx="8482042" cy="2133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b="1" i="1" dirty="0" smtClean="0"/>
          </a:p>
          <a:p>
            <a:pPr algn="ctr"/>
            <a:r>
              <a:rPr lang="ru-RU" sz="2400" b="1" i="1" dirty="0" smtClean="0"/>
              <a:t> </a:t>
            </a:r>
            <a:r>
              <a:rPr lang="en-US" sz="2400" b="1" i="1" dirty="0" smtClean="0"/>
              <a:t>I </a:t>
            </a:r>
            <a:r>
              <a:rPr lang="ru-RU" sz="2400" b="1" i="1" dirty="0" smtClean="0"/>
              <a:t>=</a:t>
            </a:r>
            <a:r>
              <a:rPr lang="en-US" sz="2400" b="1" i="1" dirty="0" smtClean="0"/>
              <a:t> const 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sarplaytuǵın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esabına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ámelge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asırıladı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89" name="Object 13"/>
          <p:cNvGraphicFramePr>
            <a:graphicFrameLocks noChangeAspect="1"/>
          </p:cNvGraphicFramePr>
          <p:nvPr/>
        </p:nvGraphicFramePr>
        <p:xfrm>
          <a:off x="2667000" y="2133600"/>
          <a:ext cx="3403433" cy="590550"/>
        </p:xfrm>
        <a:graphic>
          <a:graphicData uri="http://schemas.openxmlformats.org/presentationml/2006/ole">
            <p:oleObj spid="_x0000_s101552" name="Equation" r:id="rId4" imgW="1473200" imgH="254000" progId="">
              <p:embed/>
            </p:oleObj>
          </a:graphicData>
        </a:graphic>
      </p:graphicFrame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019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48255242"/>
              </p:ext>
            </p:extLst>
          </p:nvPr>
        </p:nvGraphicFramePr>
        <p:xfrm>
          <a:off x="571472" y="3214686"/>
          <a:ext cx="2474259" cy="609600"/>
        </p:xfrm>
        <a:graphic>
          <a:graphicData uri="http://schemas.openxmlformats.org/presentationml/2006/ole">
            <p:oleObj spid="_x0000_s101553" name="Equation" r:id="rId5" imgW="927100" imgH="228600" progId="">
              <p:embed/>
            </p:oleObj>
          </a:graphicData>
        </a:graphic>
      </p:graphicFrame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0" y="323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142852"/>
            <a:ext cx="8858312" cy="52857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6200" y="5410200"/>
            <a:ext cx="762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Соединение ротора генератора с турбиной модернизируемого гидроагрегата № 7 </a:t>
            </a:r>
            <a:r>
              <a:rPr lang="ru-RU" sz="1050" dirty="0" err="1"/>
              <a:t>Воткинской</a:t>
            </a:r>
            <a:r>
              <a:rPr lang="ru-RU" sz="1050" dirty="0"/>
              <a:t> ГЭС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42844" y="5429264"/>
            <a:ext cx="8858312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7 – </a:t>
            </a:r>
            <a:r>
              <a:rPr lang="en-US" sz="2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sanl</a:t>
            </a:r>
            <a:r>
              <a:rPr lang="en-US" sz="2000" b="1" dirty="0" err="1" smtClean="0"/>
              <a:t>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Votkin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GEStiń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turbinalı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modernizaciyalan</a:t>
            </a:r>
            <a:r>
              <a:rPr lang="en-US" sz="2000" b="1" dirty="0" err="1" smtClean="0">
                <a:solidFill>
                  <a:schemeClr val="tx1"/>
                </a:solidFill>
              </a:rPr>
              <a:t>ǵan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gidroagregat</a:t>
            </a:r>
            <a:r>
              <a:rPr lang="en-US" sz="2000" b="1" dirty="0" err="1" smtClean="0"/>
              <a:t>ınıń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generatorı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rotorınıń</a:t>
            </a:r>
            <a:r>
              <a:rPr kumimoji="0" lang="en-US" sz="2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jal</a:t>
            </a:r>
            <a:r>
              <a:rPr lang="en-US" sz="2000" b="1" dirty="0" err="1" smtClean="0">
                <a:solidFill>
                  <a:schemeClr val="tx1"/>
                </a:solidFill>
              </a:rPr>
              <a:t>ǵan</a:t>
            </a:r>
            <a:r>
              <a:rPr lang="en-US" sz="2000" b="1" dirty="0" err="1" smtClean="0"/>
              <a:t>ıwı</a:t>
            </a:r>
            <a:endParaRPr kumimoji="0" lang="ru-RU" sz="2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7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15"/>
          <p:cNvSpPr>
            <a:spLocks noChangeArrowheads="1"/>
          </p:cNvSpPr>
          <p:nvPr/>
        </p:nvSpPr>
        <p:spPr bwMode="auto">
          <a:xfrm>
            <a:off x="4648200" y="4648200"/>
            <a:ext cx="4343400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i="1" dirty="0" smtClean="0"/>
              <a:t>АВС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bóliminiń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5" name="Rectangle 15"/>
          <p:cNvSpPr>
            <a:spLocks noChangeArrowheads="1"/>
          </p:cNvSpPr>
          <p:nvPr/>
        </p:nvSpPr>
        <p:spPr bwMode="auto">
          <a:xfrm>
            <a:off x="152400" y="4648200"/>
            <a:ext cx="4343400" cy="1569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/>
              <a:t>CDA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r>
              <a:rPr lang="en-US" sz="2400" b="1" dirty="0" smtClean="0"/>
              <a:t>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5257800" y="3482844"/>
            <a:ext cx="33528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45"/>
          <p:cNvGrpSpPr/>
          <p:nvPr/>
        </p:nvGrpSpPr>
        <p:grpSpPr>
          <a:xfrm>
            <a:off x="1" y="990600"/>
            <a:ext cx="4267200" cy="3505200"/>
            <a:chOff x="0" y="1395432"/>
            <a:chExt cx="4635499" cy="3924300"/>
          </a:xfrm>
        </p:grpSpPr>
        <p:sp>
          <p:nvSpPr>
            <p:cNvPr id="3" name="Овал 2"/>
            <p:cNvSpPr/>
            <p:nvPr/>
          </p:nvSpPr>
          <p:spPr>
            <a:xfrm rot="1184112">
              <a:off x="529714" y="1875784"/>
              <a:ext cx="1457070" cy="2954520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Прямая соединительная линия 5"/>
            <p:cNvCxnSpPr>
              <a:endCxn id="31" idx="2"/>
            </p:cNvCxnSpPr>
            <p:nvPr/>
          </p:nvCxnSpPr>
          <p:spPr>
            <a:xfrm>
              <a:off x="1785917" y="1966912"/>
              <a:ext cx="2500330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/>
            <p:nvPr/>
          </p:nvCxnSpPr>
          <p:spPr>
            <a:xfrm rot="5400000" flipH="1" flipV="1">
              <a:off x="643703" y="2466184"/>
              <a:ext cx="355602" cy="2143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428595" y="2038350"/>
            <a:ext cx="376238" cy="495300"/>
          </p:xfrm>
          <a:graphic>
            <a:graphicData uri="http://schemas.openxmlformats.org/presentationml/2006/ole">
              <p:oleObj spid="_x0000_s104992" name="Equation" r:id="rId4" imgW="126780" imgH="164814" progId="">
                <p:embed/>
              </p:oleObj>
            </a:graphicData>
          </a:graphic>
        </p:graphicFrame>
        <p:cxnSp>
          <p:nvCxnSpPr>
            <p:cNvPr id="9" name="Прямая соединительная линия 8"/>
            <p:cNvCxnSpPr/>
            <p:nvPr/>
          </p:nvCxnSpPr>
          <p:spPr>
            <a:xfrm>
              <a:off x="3357553" y="1966912"/>
              <a:ext cx="357190" cy="1428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428595" y="4824432"/>
            <a:ext cx="450850" cy="495300"/>
          </p:xfrm>
          <a:graphic>
            <a:graphicData uri="http://schemas.openxmlformats.org/presentationml/2006/ole">
              <p:oleObj spid="_x0000_s104993" name="Equation" r:id="rId5" imgW="152268" imgH="164957" progId="">
                <p:embed/>
              </p:oleObj>
            </a:graphicData>
          </a:graphic>
        </p:graphicFrame>
        <p:cxnSp>
          <p:nvCxnSpPr>
            <p:cNvPr id="12" name="Прямая соединительная линия 11"/>
            <p:cNvCxnSpPr/>
            <p:nvPr/>
          </p:nvCxnSpPr>
          <p:spPr>
            <a:xfrm>
              <a:off x="500033" y="2895606"/>
              <a:ext cx="285752" cy="730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/>
            <p:cNvSpPr/>
            <p:nvPr/>
          </p:nvSpPr>
          <p:spPr>
            <a:xfrm rot="1184112">
              <a:off x="3099213" y="1911837"/>
              <a:ext cx="1457070" cy="2954520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 стрелкой 15"/>
            <p:cNvCxnSpPr/>
            <p:nvPr/>
          </p:nvCxnSpPr>
          <p:spPr>
            <a:xfrm rot="5400000" flipH="1" flipV="1">
              <a:off x="3215471" y="2537622"/>
              <a:ext cx="355602" cy="2143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 rot="5400000">
              <a:off x="1540646" y="3926695"/>
              <a:ext cx="428628" cy="2238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/>
            <p:nvPr/>
          </p:nvCxnSpPr>
          <p:spPr>
            <a:xfrm rot="5400000">
              <a:off x="4040976" y="4069571"/>
              <a:ext cx="428628" cy="22383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5"/>
            <p:cNvGraphicFramePr>
              <a:graphicFrameLocks noChangeAspect="1"/>
            </p:cNvGraphicFramePr>
            <p:nvPr/>
          </p:nvGraphicFramePr>
          <p:xfrm>
            <a:off x="2571735" y="4181490"/>
            <a:ext cx="450850" cy="609600"/>
          </p:xfrm>
          <a:graphic>
            <a:graphicData uri="http://schemas.openxmlformats.org/presentationml/2006/ole">
              <p:oleObj spid="_x0000_s104994" name="Equation" r:id="rId6" imgW="152268" imgH="203024" progId="">
                <p:embed/>
              </p:oleObj>
            </a:graphicData>
          </a:graphic>
        </p:graphicFrame>
        <p:sp>
          <p:nvSpPr>
            <p:cNvPr id="23" name="Овал 22"/>
            <p:cNvSpPr/>
            <p:nvPr/>
          </p:nvSpPr>
          <p:spPr>
            <a:xfrm>
              <a:off x="1643041" y="1895474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4" name="Object 6"/>
            <p:cNvGraphicFramePr>
              <a:graphicFrameLocks noChangeAspect="1"/>
            </p:cNvGraphicFramePr>
            <p:nvPr/>
          </p:nvGraphicFramePr>
          <p:xfrm>
            <a:off x="428595" y="3674437"/>
            <a:ext cx="428628" cy="470538"/>
          </p:xfrm>
          <a:graphic>
            <a:graphicData uri="http://schemas.openxmlformats.org/presentationml/2006/ole">
              <p:oleObj spid="_x0000_s104995" name="Equation" r:id="rId7" imgW="152268" imgH="164957" progId="">
                <p:embed/>
              </p:oleObj>
            </a:graphicData>
          </a:graphic>
        </p:graphicFrame>
        <p:graphicFrame>
          <p:nvGraphicFramePr>
            <p:cNvPr id="25" name="Object 8"/>
            <p:cNvGraphicFramePr>
              <a:graphicFrameLocks noChangeAspect="1"/>
            </p:cNvGraphicFramePr>
            <p:nvPr/>
          </p:nvGraphicFramePr>
          <p:xfrm>
            <a:off x="1500165" y="1395432"/>
            <a:ext cx="500062" cy="590550"/>
          </p:xfrm>
          <a:graphic>
            <a:graphicData uri="http://schemas.openxmlformats.org/presentationml/2006/ole">
              <p:oleObj spid="_x0000_s104996" name="Equation" r:id="rId8" imgW="152202" imgH="177569" progId="">
                <p:embed/>
              </p:oleObj>
            </a:graphicData>
          </a:graphic>
        </p:graphicFrame>
        <p:graphicFrame>
          <p:nvGraphicFramePr>
            <p:cNvPr id="30" name="Object 9"/>
            <p:cNvGraphicFramePr>
              <a:graphicFrameLocks noChangeAspect="1"/>
            </p:cNvGraphicFramePr>
            <p:nvPr/>
          </p:nvGraphicFramePr>
          <p:xfrm>
            <a:off x="928661" y="3038482"/>
            <a:ext cx="623887" cy="542925"/>
          </p:xfrm>
          <a:graphic>
            <a:graphicData uri="http://schemas.openxmlformats.org/presentationml/2006/ole">
              <p:oleObj spid="_x0000_s104997" name="Equation" r:id="rId9" imgW="266584" imgH="228501" progId="">
                <p:embed/>
              </p:oleObj>
            </a:graphicData>
          </a:graphic>
        </p:graphicFrame>
        <p:sp>
          <p:nvSpPr>
            <p:cNvPr id="31" name="Овал 30"/>
            <p:cNvSpPr/>
            <p:nvPr/>
          </p:nvSpPr>
          <p:spPr>
            <a:xfrm>
              <a:off x="4286247" y="1895474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642909" y="4681556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3214677" y="4681556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6" name="Прямая соединительная линия 35"/>
            <p:cNvCxnSpPr/>
            <p:nvPr/>
          </p:nvCxnSpPr>
          <p:spPr>
            <a:xfrm>
              <a:off x="714347" y="4752994"/>
              <a:ext cx="2500330" cy="1588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491" name="Object 11"/>
            <p:cNvGraphicFramePr>
              <a:graphicFrameLocks noChangeAspect="1"/>
            </p:cNvGraphicFramePr>
            <p:nvPr/>
          </p:nvGraphicFramePr>
          <p:xfrm>
            <a:off x="3000363" y="4824432"/>
            <a:ext cx="525463" cy="495300"/>
          </p:xfrm>
          <a:graphic>
            <a:graphicData uri="http://schemas.openxmlformats.org/presentationml/2006/ole">
              <p:oleObj spid="_x0000_s104998" name="Equation" r:id="rId10" imgW="177492" imgH="164814" progId="">
                <p:embed/>
              </p:oleObj>
            </a:graphicData>
          </a:graphic>
        </p:graphicFrame>
        <p:graphicFrame>
          <p:nvGraphicFramePr>
            <p:cNvPr id="20492" name="Object 12"/>
            <p:cNvGraphicFramePr>
              <a:graphicFrameLocks noChangeAspect="1"/>
            </p:cNvGraphicFramePr>
            <p:nvPr/>
          </p:nvGraphicFramePr>
          <p:xfrm>
            <a:off x="3500429" y="3109920"/>
            <a:ext cx="682625" cy="542925"/>
          </p:xfrm>
          <a:graphic>
            <a:graphicData uri="http://schemas.openxmlformats.org/presentationml/2006/ole">
              <p:oleObj spid="_x0000_s104999" name="Equation" r:id="rId11" imgW="291973" imgH="228501" progId="">
                <p:embed/>
              </p:oleObj>
            </a:graphicData>
          </a:graphic>
        </p:graphicFrame>
        <p:graphicFrame>
          <p:nvGraphicFramePr>
            <p:cNvPr id="20493" name="Object 13"/>
            <p:cNvGraphicFramePr>
              <a:graphicFrameLocks noChangeAspect="1"/>
            </p:cNvGraphicFramePr>
            <p:nvPr/>
          </p:nvGraphicFramePr>
          <p:xfrm>
            <a:off x="2143107" y="3324234"/>
            <a:ext cx="682625" cy="542925"/>
          </p:xfrm>
          <a:graphic>
            <a:graphicData uri="http://schemas.openxmlformats.org/presentationml/2006/ole">
              <p:oleObj spid="_x0000_s105000" name="Equation" r:id="rId12" imgW="291973" imgH="228501" progId="">
                <p:embed/>
              </p:oleObj>
            </a:graphicData>
          </a:graphic>
        </p:graphicFrame>
        <p:graphicFrame>
          <p:nvGraphicFramePr>
            <p:cNvPr id="20494" name="Object 14"/>
            <p:cNvGraphicFramePr>
              <a:graphicFrameLocks noChangeAspect="1"/>
            </p:cNvGraphicFramePr>
            <p:nvPr/>
          </p:nvGraphicFramePr>
          <p:xfrm>
            <a:off x="4010024" y="1395432"/>
            <a:ext cx="625475" cy="590550"/>
          </p:xfrm>
          <a:graphic>
            <a:graphicData uri="http://schemas.openxmlformats.org/presentationml/2006/ole">
              <p:oleObj spid="_x0000_s105001" name="Equation" r:id="rId13" imgW="190335" imgH="177646" progId="">
                <p:embed/>
              </p:oleObj>
            </a:graphicData>
          </a:graphic>
        </p:graphicFrame>
        <p:graphicFrame>
          <p:nvGraphicFramePr>
            <p:cNvPr id="20495" name="Object 15"/>
            <p:cNvGraphicFramePr>
              <a:graphicFrameLocks noChangeAspect="1"/>
            </p:cNvGraphicFramePr>
            <p:nvPr/>
          </p:nvGraphicFramePr>
          <p:xfrm>
            <a:off x="1214413" y="3681424"/>
            <a:ext cx="487363" cy="495300"/>
          </p:xfrm>
          <a:graphic>
            <a:graphicData uri="http://schemas.openxmlformats.org/presentationml/2006/ole">
              <p:oleObj spid="_x0000_s105002" name="Equation" r:id="rId14" imgW="164885" imgH="164885" progId="">
                <p:embed/>
              </p:oleObj>
            </a:graphicData>
          </a:graphic>
        </p:graphicFrame>
        <p:graphicFrame>
          <p:nvGraphicFramePr>
            <p:cNvPr id="20496" name="Object 16"/>
            <p:cNvGraphicFramePr>
              <a:graphicFrameLocks noChangeAspect="1"/>
            </p:cNvGraphicFramePr>
            <p:nvPr/>
          </p:nvGraphicFramePr>
          <p:xfrm>
            <a:off x="1357289" y="2038350"/>
            <a:ext cx="600075" cy="495300"/>
          </p:xfrm>
          <a:graphic>
            <a:graphicData uri="http://schemas.openxmlformats.org/presentationml/2006/ole">
              <p:oleObj spid="_x0000_s105003" name="Equation" r:id="rId15" imgW="203024" imgH="164957" progId="">
                <p:embed/>
              </p:oleObj>
            </a:graphicData>
          </a:graphic>
        </p:graphicFrame>
        <p:graphicFrame>
          <p:nvGraphicFramePr>
            <p:cNvPr id="20497" name="Object 17"/>
            <p:cNvGraphicFramePr>
              <a:graphicFrameLocks noChangeAspect="1"/>
            </p:cNvGraphicFramePr>
            <p:nvPr/>
          </p:nvGraphicFramePr>
          <p:xfrm>
            <a:off x="3786181" y="2038350"/>
            <a:ext cx="712788" cy="495300"/>
          </p:xfrm>
          <a:graphic>
            <a:graphicData uri="http://schemas.openxmlformats.org/presentationml/2006/ole">
              <p:oleObj spid="_x0000_s105004" name="Equation" r:id="rId16" imgW="241091" imgH="164957" progId="">
                <p:embed/>
              </p:oleObj>
            </a:graphicData>
          </a:graphic>
        </p:graphicFrame>
        <p:cxnSp>
          <p:nvCxnSpPr>
            <p:cNvPr id="45" name="Прямая со стрелкой 44"/>
            <p:cNvCxnSpPr>
              <a:stCxn id="3" idx="2"/>
            </p:cNvCxnSpPr>
            <p:nvPr/>
          </p:nvCxnSpPr>
          <p:spPr>
            <a:xfrm rot="10800000">
              <a:off x="0" y="2895607"/>
              <a:ext cx="572507" cy="21143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>
              <a:off x="357157" y="3252796"/>
              <a:ext cx="285752" cy="730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flipV="1">
              <a:off x="1928793" y="2824168"/>
              <a:ext cx="357190" cy="71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1928793" y="3181358"/>
              <a:ext cx="357190" cy="71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Овал 60"/>
            <p:cNvSpPr/>
            <p:nvPr/>
          </p:nvSpPr>
          <p:spPr>
            <a:xfrm>
              <a:off x="2071669" y="4181490"/>
              <a:ext cx="500066" cy="50006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400" b="1" dirty="0" smtClean="0">
                  <a:solidFill>
                    <a:schemeClr val="tx1"/>
                  </a:solidFill>
                </a:rPr>
                <a:t>+</a:t>
              </a:r>
              <a:endParaRPr lang="ru-RU" sz="4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Прямая соединительная линия 65"/>
            <p:cNvCxnSpPr/>
            <p:nvPr/>
          </p:nvCxnSpPr>
          <p:spPr>
            <a:xfrm>
              <a:off x="2714611" y="1966912"/>
              <a:ext cx="785818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>
              <a:off x="2071669" y="1966912"/>
              <a:ext cx="1285884" cy="7858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2071669" y="2324102"/>
              <a:ext cx="1071570" cy="6429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2071669" y="2681292"/>
              <a:ext cx="1000132" cy="5730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2071669" y="3038482"/>
              <a:ext cx="928694" cy="5000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 стрелкой 3"/>
            <p:cNvCxnSpPr/>
            <p:nvPr/>
          </p:nvCxnSpPr>
          <p:spPr>
            <a:xfrm flipV="1">
              <a:off x="2071669" y="2967044"/>
              <a:ext cx="642942" cy="14287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2000231" y="3395672"/>
              <a:ext cx="1000132" cy="5730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1857355" y="3681424"/>
              <a:ext cx="1143008" cy="6429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1785917" y="4038614"/>
              <a:ext cx="1285884" cy="7143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1571603" y="4324366"/>
              <a:ext cx="714380" cy="4286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Заголовок 1"/>
          <p:cNvSpPr txBox="1">
            <a:spLocks/>
          </p:cNvSpPr>
          <p:nvPr/>
        </p:nvSpPr>
        <p:spPr>
          <a:xfrm>
            <a:off x="152400" y="0"/>
            <a:ext cx="8848756" cy="10207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dirty="0" err="1" smtClean="0">
                <a:solidFill>
                  <a:schemeClr val="tx1"/>
                </a:solidFill>
              </a:rPr>
              <a:t>Magnit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toklı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ótkizgish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kóshiwinde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28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jumıs</a:t>
            </a:r>
            <a:endParaRPr lang="ru-RU" sz="2800" dirty="0" smtClean="0"/>
          </a:p>
          <a:p>
            <a:pPr algn="ctr">
              <a:spcBef>
                <a:spcPct val="0"/>
              </a:spcBef>
              <a:defRPr/>
            </a:pPr>
            <a:endParaRPr lang="ru-RU" sz="2800" b="1" dirty="0" smtClean="0">
              <a:solidFill>
                <a:schemeClr val="tx1"/>
              </a:solidFill>
            </a:endParaRPr>
          </a:p>
          <a:p>
            <a:pPr lvl="0" algn="ctr">
              <a:spcBef>
                <a:spcPct val="0"/>
              </a:spcBef>
              <a:defRPr/>
            </a:pP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200" y="4114800"/>
            <a:ext cx="1981201" cy="4001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    Biz </a:t>
            </a:r>
            <a:r>
              <a:rPr lang="en-US" sz="2000" b="1" dirty="0" err="1" smtClean="0"/>
              <a:t>tárepten</a:t>
            </a:r>
            <a:endParaRPr lang="ru-RU" sz="2000" b="1" dirty="0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4495800" y="1143000"/>
            <a:ext cx="4495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АВС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D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А </a:t>
            </a:r>
            <a:r>
              <a:rPr lang="en-US" sz="2400" b="1" dirty="0" err="1" smtClean="0">
                <a:ea typeface="Arial Unicode MS" pitchFamily="34" charset="-128"/>
                <a:cs typeface="Times New Roman" pitchFamily="18" charset="0"/>
              </a:rPr>
              <a:t>konturdıń</a:t>
            </a:r>
            <a:r>
              <a:rPr lang="en-US" sz="2400" b="1" dirty="0" smtClean="0"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magnit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maydanında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kóshiwinde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Amper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kúshiniń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atqaratuǵın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jumısı</a:t>
            </a:r>
            <a:r>
              <a:rPr lang="en-US" sz="2400" b="1" dirty="0" smtClean="0"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dA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ótkizgishlerdi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kóshiriwde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atqarılatuǵın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jumıslar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jıyındısına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teń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Arial Unicode MS" pitchFamily="34" charset="-128"/>
                <a:cs typeface="Times New Roman" pitchFamily="18" charset="0"/>
              </a:rPr>
              <a:t>:</a:t>
            </a:r>
            <a:endParaRPr kumimoji="0" lang="ru-RU" sz="2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84" name="Object 16"/>
          <p:cNvGraphicFramePr>
            <a:graphicFrameLocks noChangeAspect="1"/>
          </p:cNvGraphicFramePr>
          <p:nvPr/>
        </p:nvGraphicFramePr>
        <p:xfrm>
          <a:off x="5410200" y="3581400"/>
          <a:ext cx="3255962" cy="962025"/>
        </p:xfrm>
        <a:graphic>
          <a:graphicData uri="http://schemas.openxmlformats.org/presentationml/2006/ole">
            <p:oleObj spid="_x0000_s105005" name="Equation" r:id="rId17" imgW="1574800" imgH="457200" progId="">
              <p:embed/>
            </p:oleObj>
          </a:graphicData>
        </a:graphic>
      </p:graphicFrame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0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89" name="Object 21"/>
          <p:cNvGraphicFramePr>
            <a:graphicFrameLocks noChangeAspect="1"/>
          </p:cNvGraphicFramePr>
          <p:nvPr/>
        </p:nvGraphicFramePr>
        <p:xfrm>
          <a:off x="2357422" y="5357826"/>
          <a:ext cx="1326776" cy="609600"/>
        </p:xfrm>
        <a:graphic>
          <a:graphicData uri="http://schemas.openxmlformats.org/presentationml/2006/ole">
            <p:oleObj spid="_x0000_s105006" name="Equation" r:id="rId18" imgW="495085" imgH="228501" progId="">
              <p:embed/>
            </p:oleObj>
          </a:graphicData>
        </a:graphic>
      </p:graphicFrame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194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93" name="Object 25"/>
          <p:cNvGraphicFramePr>
            <a:graphicFrameLocks noChangeAspect="1"/>
          </p:cNvGraphicFramePr>
          <p:nvPr/>
        </p:nvGraphicFramePr>
        <p:xfrm>
          <a:off x="7643834" y="5357826"/>
          <a:ext cx="1143000" cy="555171"/>
        </p:xfrm>
        <a:graphic>
          <a:graphicData uri="http://schemas.openxmlformats.org/presentationml/2006/ole">
            <p:oleObj spid="_x0000_s105007" name="Equation" r:id="rId19" imgW="469900" imgH="228600" progId="">
              <p:embed/>
            </p:oleObj>
          </a:graphicData>
        </a:graphic>
      </p:graphicFrame>
      <p:sp>
        <p:nvSpPr>
          <p:cNvPr id="62" name="Скругленный прямоугольник 61"/>
          <p:cNvSpPr/>
          <p:nvPr/>
        </p:nvSpPr>
        <p:spPr>
          <a:xfrm>
            <a:off x="609600" y="5867400"/>
            <a:ext cx="34290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96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187" name="Object 19"/>
          <p:cNvGraphicFramePr>
            <a:graphicFrameLocks noChangeAspect="1"/>
          </p:cNvGraphicFramePr>
          <p:nvPr/>
        </p:nvGraphicFramePr>
        <p:xfrm>
          <a:off x="609600" y="5867400"/>
          <a:ext cx="3410953" cy="685800"/>
        </p:xfrm>
        <a:graphic>
          <a:graphicData uri="http://schemas.openxmlformats.org/presentationml/2006/ole">
            <p:oleObj spid="_x0000_s105008" name="Equation" r:id="rId20" imgW="1269449" imgH="253890" progId="">
              <p:embed/>
            </p:oleObj>
          </a:graphicData>
        </a:graphic>
      </p:graphicFrame>
      <p:sp>
        <p:nvSpPr>
          <p:cNvPr id="76" name="Скругленный прямоугольник 75"/>
          <p:cNvSpPr/>
          <p:nvPr/>
        </p:nvSpPr>
        <p:spPr>
          <a:xfrm>
            <a:off x="5181600" y="5867400"/>
            <a:ext cx="34290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7191" name="Object 23"/>
          <p:cNvGraphicFramePr>
            <a:graphicFrameLocks noChangeAspect="1"/>
          </p:cNvGraphicFramePr>
          <p:nvPr/>
        </p:nvGraphicFramePr>
        <p:xfrm>
          <a:off x="5105400" y="5867400"/>
          <a:ext cx="3537284" cy="685800"/>
        </p:xfrm>
        <a:graphic>
          <a:graphicData uri="http://schemas.openxmlformats.org/presentationml/2006/ole">
            <p:oleObj spid="_x0000_s105009" name="Equation" r:id="rId21" imgW="1320227" imgH="2538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1535373" y="1638300"/>
            <a:ext cx="62484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52800" y="4572000"/>
            <a:ext cx="28956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Содержимое 2"/>
          <p:cNvSpPr txBox="1">
            <a:spLocks/>
          </p:cNvSpPr>
          <p:nvPr/>
        </p:nvSpPr>
        <p:spPr>
          <a:xfrm>
            <a:off x="457200" y="2819400"/>
            <a:ext cx="8458200" cy="1371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kóshiriwde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kontur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baylanısqan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kóbeymesine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458973602"/>
              </p:ext>
            </p:extLst>
          </p:nvPr>
        </p:nvGraphicFramePr>
        <p:xfrm>
          <a:off x="1733048" y="1716775"/>
          <a:ext cx="5982703" cy="742950"/>
        </p:xfrm>
        <a:graphic>
          <a:graphicData uri="http://schemas.openxmlformats.org/presentationml/2006/ole">
            <p:oleObj spid="_x0000_s103600" name="Equation" r:id="rId4" imgW="2057400" imgH="254000" progId="">
              <p:embed/>
            </p:oleObj>
          </a:graphicData>
        </a:graphic>
      </p:graphicFrame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91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21521324"/>
              </p:ext>
            </p:extLst>
          </p:nvPr>
        </p:nvGraphicFramePr>
        <p:xfrm>
          <a:off x="3343776" y="4572000"/>
          <a:ext cx="2761247" cy="685800"/>
        </p:xfrm>
        <a:graphic>
          <a:graphicData uri="http://schemas.openxmlformats.org/presentationml/2006/ole">
            <p:oleObj spid="_x0000_s103601" name="Equation" r:id="rId5" imgW="1028254" imgH="253890" progId="">
              <p:embed/>
            </p:oleObj>
          </a:graphicData>
        </a:graphic>
      </p:graphicFrame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52400" y="152400"/>
            <a:ext cx="8763000" cy="11334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dirty="0" err="1" smtClean="0">
                <a:solidFill>
                  <a:schemeClr val="tx1"/>
                </a:solidFill>
              </a:rPr>
              <a:t>Magnit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maydanında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toklı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ótkizgishtiń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kóshiwinde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jumıs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257800" y="1866900"/>
            <a:ext cx="762000" cy="381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yaki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3859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https://phet.colorado.edu/en/simulation/legacy/magnet-and-compass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43200"/>
            <a:ext cx="7431451" cy="3429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48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https://phet.colorado.edu/en/simulation/legacy/magnets-and-electromagnets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71800"/>
            <a:ext cx="7162800" cy="34892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79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PEDAGOGIKALÍQ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https://phet.colorado.edu/en/simulation/legacy/faraday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71800"/>
            <a:ext cx="7010400" cy="34373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250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altLang="ru-RU" sz="4800" b="1" dirty="0" err="1" smtClean="0">
                <a:solidFill>
                  <a:schemeClr val="tx1"/>
                </a:solidFill>
              </a:rPr>
              <a:t>Lekciya</a:t>
            </a:r>
            <a:r>
              <a:rPr lang="en-US" altLang="ru-RU" sz="4800" b="1" dirty="0" smtClean="0">
                <a:solidFill>
                  <a:schemeClr val="tx1"/>
                </a:solidFill>
              </a:rPr>
              <a:t> </a:t>
            </a:r>
            <a:r>
              <a:rPr lang="en-US" altLang="ru-RU" sz="4800" b="1" dirty="0" err="1" smtClean="0">
                <a:solidFill>
                  <a:schemeClr val="tx1"/>
                </a:solidFill>
              </a:rPr>
              <a:t>rejesi</a:t>
            </a:r>
            <a:r>
              <a:rPr lang="en-US" sz="4800" b="1" dirty="0" smtClean="0">
                <a:solidFill>
                  <a:schemeClr val="tx1"/>
                </a:solidFill>
              </a:rPr>
              <a:t> </a:t>
            </a:r>
            <a:endParaRPr lang="ru-RU" sz="48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Amper</a:t>
            </a:r>
            <a:r>
              <a:rPr lang="en-US" b="1" dirty="0" smtClean="0"/>
              <a:t> </a:t>
            </a:r>
            <a:r>
              <a:rPr lang="en-US" b="1" dirty="0" err="1" smtClean="0"/>
              <a:t>nızamı</a:t>
            </a:r>
            <a:r>
              <a:rPr lang="en-US" b="1" dirty="0" smtClean="0"/>
              <a:t>. </a:t>
            </a:r>
            <a:r>
              <a:rPr lang="en-US" b="1" dirty="0" err="1" smtClean="0"/>
              <a:t>Toklardıń</a:t>
            </a:r>
            <a:r>
              <a:rPr lang="en-US" b="1" dirty="0" smtClean="0"/>
              <a:t> </a:t>
            </a:r>
            <a:r>
              <a:rPr lang="en-US" b="1" dirty="0" err="1" smtClean="0"/>
              <a:t>ózara</a:t>
            </a:r>
            <a:r>
              <a:rPr lang="en-US" b="1" dirty="0" smtClean="0"/>
              <a:t> </a:t>
            </a:r>
            <a:r>
              <a:rPr lang="en-US" b="1" dirty="0" err="1" smtClean="0"/>
              <a:t>tásiri</a:t>
            </a:r>
            <a:r>
              <a:rPr lang="en-US" b="1" dirty="0" smtClean="0"/>
              <a:t>. </a:t>
            </a:r>
            <a:endParaRPr lang="ru-RU" b="1" dirty="0" smtClean="0"/>
          </a:p>
          <a:p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maydanında</a:t>
            </a:r>
            <a:r>
              <a:rPr lang="en-US" b="1" dirty="0" smtClean="0"/>
              <a:t> </a:t>
            </a:r>
            <a:r>
              <a:rPr lang="en-US" b="1" dirty="0" err="1" smtClean="0"/>
              <a:t>toklı</a:t>
            </a:r>
            <a:r>
              <a:rPr lang="en-US" b="1" dirty="0" smtClean="0"/>
              <a:t> </a:t>
            </a:r>
            <a:r>
              <a:rPr lang="en-US" b="1" dirty="0" err="1" smtClean="0"/>
              <a:t>kontur</a:t>
            </a:r>
            <a:r>
              <a:rPr lang="en-US" b="1" dirty="0" smtClean="0"/>
              <a:t>. </a:t>
            </a:r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momenti</a:t>
            </a:r>
            <a:r>
              <a:rPr lang="en-US" b="1" dirty="0" smtClean="0"/>
              <a:t>. </a:t>
            </a:r>
            <a:r>
              <a:rPr lang="ru-RU" b="1" dirty="0" smtClean="0"/>
              <a:t> </a:t>
            </a:r>
          </a:p>
          <a:p>
            <a:r>
              <a:rPr lang="en-US" b="1" dirty="0" err="1" smtClean="0"/>
              <a:t>Elektr</a:t>
            </a:r>
            <a:r>
              <a:rPr lang="en-US" b="1" dirty="0" smtClean="0"/>
              <a:t> </a:t>
            </a:r>
            <a:r>
              <a:rPr lang="en-US" b="1" dirty="0" err="1" smtClean="0"/>
              <a:t>hám</a:t>
            </a:r>
            <a:r>
              <a:rPr lang="en-US" b="1" dirty="0" smtClean="0"/>
              <a:t> </a:t>
            </a:r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maydanlarında</a:t>
            </a:r>
            <a:r>
              <a:rPr lang="en-US" b="1" dirty="0" smtClean="0"/>
              <a:t> </a:t>
            </a:r>
            <a:r>
              <a:rPr lang="en-US" b="1" dirty="0" err="1" smtClean="0"/>
              <a:t>zaryadlanǵan</a:t>
            </a:r>
            <a:r>
              <a:rPr lang="en-US" b="1" dirty="0" smtClean="0"/>
              <a:t> </a:t>
            </a:r>
            <a:r>
              <a:rPr lang="en-US" b="1" dirty="0" err="1" smtClean="0"/>
              <a:t>bólekshelerdiń</a:t>
            </a:r>
            <a:r>
              <a:rPr lang="en-US" b="1" dirty="0" smtClean="0"/>
              <a:t> </a:t>
            </a:r>
            <a:r>
              <a:rPr lang="en-US" b="1" dirty="0" err="1" smtClean="0"/>
              <a:t>háreketi</a:t>
            </a:r>
            <a:r>
              <a:rPr lang="en-US" b="1" dirty="0" smtClean="0"/>
              <a:t>. </a:t>
            </a:r>
            <a:r>
              <a:rPr lang="en-US" b="1" dirty="0" err="1" smtClean="0"/>
              <a:t>Lorenc</a:t>
            </a:r>
            <a:r>
              <a:rPr lang="en-US" b="1" dirty="0" smtClean="0"/>
              <a:t> </a:t>
            </a:r>
            <a:r>
              <a:rPr lang="en-US" b="1" dirty="0" err="1" smtClean="0"/>
              <a:t>kúshi</a:t>
            </a:r>
            <a:r>
              <a:rPr lang="en-US" b="1" dirty="0" smtClean="0"/>
              <a:t>. </a:t>
            </a:r>
            <a:r>
              <a:rPr lang="ru-RU" b="1" dirty="0" smtClean="0"/>
              <a:t> </a:t>
            </a:r>
          </a:p>
          <a:p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aǵımı</a:t>
            </a:r>
            <a:r>
              <a:rPr lang="en-US" b="1" dirty="0" smtClean="0"/>
              <a:t>. </a:t>
            </a:r>
            <a:endParaRPr lang="ru-RU" b="1" dirty="0" smtClean="0"/>
          </a:p>
          <a:p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</a:t>
            </a:r>
            <a:r>
              <a:rPr lang="en-US" b="1" dirty="0" smtClean="0"/>
              <a:t> </a:t>
            </a:r>
            <a:r>
              <a:rPr lang="en-US" b="1" dirty="0" err="1" smtClean="0"/>
              <a:t>ushın</a:t>
            </a:r>
            <a:r>
              <a:rPr lang="en-US" b="1" dirty="0" smtClean="0"/>
              <a:t> Gauss </a:t>
            </a:r>
            <a:r>
              <a:rPr lang="en-US" b="1" dirty="0" err="1" smtClean="0"/>
              <a:t>teoreması</a:t>
            </a:r>
            <a:r>
              <a:rPr lang="en-US" b="1" dirty="0" smtClean="0"/>
              <a:t>. </a:t>
            </a:r>
            <a:endParaRPr lang="ru-RU" b="1" dirty="0" smtClean="0"/>
          </a:p>
          <a:p>
            <a:r>
              <a:rPr lang="en-US" b="1" dirty="0" err="1" smtClean="0"/>
              <a:t>Magnit</a:t>
            </a:r>
            <a:r>
              <a:rPr lang="en-US" b="1" dirty="0" smtClean="0"/>
              <a:t> </a:t>
            </a:r>
            <a:r>
              <a:rPr lang="en-US" b="1" dirty="0" err="1" smtClean="0"/>
              <a:t>maydanda</a:t>
            </a:r>
            <a:r>
              <a:rPr lang="en-US" b="1" dirty="0" smtClean="0"/>
              <a:t> </a:t>
            </a:r>
            <a:r>
              <a:rPr lang="en-US" b="1" dirty="0" err="1" smtClean="0"/>
              <a:t>toklı</a:t>
            </a:r>
            <a:r>
              <a:rPr lang="en-US" b="1" dirty="0" smtClean="0"/>
              <a:t> </a:t>
            </a:r>
            <a:r>
              <a:rPr lang="en-US" b="1" dirty="0" err="1" smtClean="0"/>
              <a:t>ótkizgishti</a:t>
            </a:r>
            <a:r>
              <a:rPr lang="en-US" b="1" dirty="0" smtClean="0"/>
              <a:t> </a:t>
            </a:r>
            <a:r>
              <a:rPr lang="en-US" b="1" dirty="0" err="1" smtClean="0"/>
              <a:t>kóshiriwde</a:t>
            </a:r>
            <a:r>
              <a:rPr lang="en-US" b="1" dirty="0" smtClean="0"/>
              <a:t> </a:t>
            </a:r>
            <a:r>
              <a:rPr lang="en-US" b="1" dirty="0" err="1" smtClean="0"/>
              <a:t>atqarılǵan</a:t>
            </a:r>
            <a:r>
              <a:rPr lang="en-US" b="1" dirty="0" smtClean="0"/>
              <a:t> </a:t>
            </a:r>
            <a:r>
              <a:rPr lang="en-US" b="1" dirty="0" err="1" smtClean="0"/>
              <a:t>jumıs</a:t>
            </a:r>
            <a:r>
              <a:rPr lang="en-US" b="1" dirty="0" smtClean="0"/>
              <a:t>. </a:t>
            </a:r>
            <a:r>
              <a:rPr lang="ru-RU" b="1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5052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Amper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4419600"/>
            <a:ext cx="8610600" cy="2011363"/>
          </a:xfr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b="1" i="1" dirty="0" smtClean="0"/>
              <a:t>B</a:t>
            </a:r>
            <a:r>
              <a:rPr lang="uz-Cyrl-UZ" sz="2200" b="1" i="1" dirty="0" smtClean="0"/>
              <a:t> </a:t>
            </a:r>
            <a:r>
              <a:rPr lang="en-US" sz="2200" b="1" dirty="0" err="1" smtClean="0"/>
              <a:t>birtekli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magnit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jaylasqan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toklı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ótkizgishke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etiwshi</a:t>
            </a:r>
            <a:r>
              <a:rPr lang="en-US" sz="2200" b="1" dirty="0" smtClean="0"/>
              <a:t> </a:t>
            </a:r>
            <a:r>
              <a:rPr lang="ru-RU" sz="2200" b="1" dirty="0" smtClean="0"/>
              <a:t>           </a:t>
            </a:r>
            <a:r>
              <a:rPr lang="en-US" sz="2200" b="1" i="1" dirty="0" smtClean="0"/>
              <a:t>F </a:t>
            </a:r>
            <a:r>
              <a:rPr lang="en-US" sz="2200" b="1" dirty="0" err="1" smtClean="0"/>
              <a:t>kúsh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ótkizgishtegi</a:t>
            </a:r>
            <a:r>
              <a:rPr lang="en-US" sz="2200" b="1" dirty="0" smtClean="0"/>
              <a:t> </a:t>
            </a:r>
            <a:r>
              <a:rPr lang="en-US" sz="2200" b="1" i="1" dirty="0" smtClean="0"/>
              <a:t>I </a:t>
            </a:r>
            <a:r>
              <a:rPr lang="en-US" sz="2200" b="1" dirty="0" err="1" smtClean="0"/>
              <a:t>tok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kúshine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onıń</a:t>
            </a:r>
            <a:r>
              <a:rPr lang="en-US" sz="2200" b="1" dirty="0" smtClean="0"/>
              <a:t> </a:t>
            </a:r>
            <a:r>
              <a:rPr lang="en-US" sz="2200" b="1" i="1" dirty="0" smtClean="0"/>
              <a:t>l </a:t>
            </a:r>
            <a:r>
              <a:rPr lang="en-US" sz="2200" b="1" dirty="0" err="1" smtClean="0"/>
              <a:t>uzınlıǵına</a:t>
            </a:r>
            <a:r>
              <a:rPr lang="en-US" sz="2200" b="1" dirty="0" smtClean="0"/>
              <a:t>, </a:t>
            </a:r>
            <a:r>
              <a:rPr lang="en-US" sz="2200" b="1" i="1" dirty="0" smtClean="0"/>
              <a:t>B </a:t>
            </a:r>
            <a:r>
              <a:rPr lang="en-US" sz="2200" b="1" dirty="0" err="1" smtClean="0"/>
              <a:t>magnit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indukciyasına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ótkizgishtegi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baǵıtı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menen</a:t>
            </a:r>
            <a:r>
              <a:rPr lang="en-US" sz="2200" b="1" dirty="0" smtClean="0"/>
              <a:t> </a:t>
            </a:r>
            <a:r>
              <a:rPr lang="uz-Cyrl-UZ" sz="2200" b="1" dirty="0" smtClean="0"/>
              <a:t> </a:t>
            </a:r>
            <a:r>
              <a:rPr lang="en-US" sz="2200" b="1" i="1" dirty="0" smtClean="0"/>
              <a:t>B</a:t>
            </a:r>
            <a:r>
              <a:rPr lang="uz-Cyrl-UZ" sz="2200" b="1" i="1" dirty="0" smtClean="0"/>
              <a:t> </a:t>
            </a:r>
            <a:r>
              <a:rPr lang="en-US" sz="2200" b="1" dirty="0" err="1" smtClean="0"/>
              <a:t>vektor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arasındaǵı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múyeshtiń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sinusına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tuwrı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proporcional</a:t>
            </a:r>
            <a:r>
              <a:rPr lang="en-US" sz="2200" b="1" dirty="0" smtClean="0"/>
              <a:t>:</a:t>
            </a:r>
            <a:endParaRPr lang="ru-RU" sz="2200" b="1" dirty="0" smtClean="0"/>
          </a:p>
          <a:p>
            <a:pPr>
              <a:buNone/>
            </a:pPr>
            <a:endParaRPr lang="ru-RU" dirty="0"/>
          </a:p>
        </p:txBody>
      </p:sp>
      <p:pic>
        <p:nvPicPr>
          <p:cNvPr id="32769" name="Picture 1" descr="D:\МКЛ_11\ЛЕКЦИЯ 10\02_03_06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8600"/>
            <a:ext cx="43180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кругленный прямоугольник 4"/>
          <p:cNvSpPr/>
          <p:nvPr/>
        </p:nvSpPr>
        <p:spPr>
          <a:xfrm>
            <a:off x="5072066" y="5643578"/>
            <a:ext cx="25908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IB l sin α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/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228600" y="1752600"/>
            <a:ext cx="4267200" cy="2514600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qoldıń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alaqanına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baǵıtlanǵan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zaryadtıń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kórsetkish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barmaq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zaryadqa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Lorenc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bas </a:t>
            </a:r>
            <a:r>
              <a:rPr lang="en-US" sz="2400" b="1" dirty="0" err="1" smtClean="0"/>
              <a:t>barmaq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Выноска со стрелкой вниз 6"/>
          <p:cNvSpPr/>
          <p:nvPr/>
        </p:nvSpPr>
        <p:spPr>
          <a:xfrm>
            <a:off x="228600" y="1066800"/>
            <a:ext cx="4343400" cy="6858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Shep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qol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qádesi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8" name="Выноска со стрелкой вниз 7"/>
          <p:cNvSpPr/>
          <p:nvPr/>
        </p:nvSpPr>
        <p:spPr>
          <a:xfrm>
            <a:off x="4648200" y="3581400"/>
            <a:ext cx="4343400" cy="8382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Amper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nızamı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/>
          <p:cNvSpPr/>
          <p:nvPr/>
        </p:nvSpPr>
        <p:spPr>
          <a:xfrm>
            <a:off x="304800" y="3048000"/>
            <a:ext cx="32766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04800" y="1143000"/>
            <a:ext cx="32766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5052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Amper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3929066"/>
            <a:ext cx="5791200" cy="2700334"/>
          </a:xfr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indukciyası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moduli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maksimal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mánisin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uzınlıǵına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648200" y="5562600"/>
            <a:ext cx="20574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143372" y="285728"/>
            <a:ext cx="4714908" cy="1628764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noProof="0" dirty="0" err="1" smtClean="0"/>
              <a:t>Qálegen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kórinistegi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ótkizgishtiń</a:t>
            </a:r>
            <a:r>
              <a:rPr lang="en-US" sz="2400" b="1" noProof="0" dirty="0" smtClean="0"/>
              <a:t> </a:t>
            </a:r>
            <a:r>
              <a:rPr lang="en-US" sz="2400" b="1" i="1" noProof="0" dirty="0" smtClean="0"/>
              <a:t>dl </a:t>
            </a:r>
            <a:r>
              <a:rPr lang="en-US" sz="2400" b="1" noProof="0" dirty="0" err="1" smtClean="0"/>
              <a:t>sheksiz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kishi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elementi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hám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birtekli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bolmaǵan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magnit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maydanı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ushın</a:t>
            </a:r>
            <a:r>
              <a:rPr lang="en-US" sz="2400" b="1" noProof="0" dirty="0" smtClean="0"/>
              <a:t>  </a:t>
            </a:r>
            <a:r>
              <a:rPr lang="en-US" sz="2400" b="1" noProof="0" dirty="0" err="1" smtClean="0"/>
              <a:t>ulıwma</a:t>
            </a:r>
            <a:r>
              <a:rPr lang="en-US" sz="2400" b="1" noProof="0" dirty="0" smtClean="0"/>
              <a:t> </a:t>
            </a:r>
            <a:r>
              <a:rPr lang="en-US" sz="2400" b="1" noProof="0" dirty="0" err="1" smtClean="0"/>
              <a:t>ańlatpa</a:t>
            </a:r>
            <a:r>
              <a:rPr lang="en-US" sz="2400" b="1" noProof="0" dirty="0" smtClean="0"/>
              <a:t>. </a:t>
            </a:r>
          </a:p>
          <a:p>
            <a:pPr lvl="0" algn="just">
              <a:spcBef>
                <a:spcPct val="20000"/>
              </a:spcBef>
            </a:pPr>
            <a:endParaRPr kumimoji="0" lang="ru-RU" sz="2400" b="1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Выноска со стрелкой вниз 7"/>
          <p:cNvSpPr/>
          <p:nvPr/>
        </p:nvSpPr>
        <p:spPr>
          <a:xfrm>
            <a:off x="152400" y="1981200"/>
            <a:ext cx="3733800" cy="1066800"/>
          </a:xfrm>
          <a:prstGeom prst="downArrow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Amper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nızamınıń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vektor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kórinisi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41" name="Object 1"/>
          <p:cNvGraphicFramePr>
            <a:graphicFrameLocks noChangeAspect="1"/>
          </p:cNvGraphicFramePr>
          <p:nvPr/>
        </p:nvGraphicFramePr>
        <p:xfrm>
          <a:off x="304800" y="1219200"/>
          <a:ext cx="3200400" cy="457200"/>
        </p:xfrm>
        <a:graphic>
          <a:graphicData uri="http://schemas.openxmlformats.org/presentationml/2006/ole">
            <p:oleObj spid="_x0000_s36198" name="Equation" r:id="rId4" imgW="977476" imgH="177723" progId="">
              <p:embed/>
            </p:oleObj>
          </a:graphicData>
        </a:graphic>
      </p:graphicFrame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166093171"/>
              </p:ext>
            </p:extLst>
          </p:nvPr>
        </p:nvGraphicFramePr>
        <p:xfrm>
          <a:off x="761999" y="3124200"/>
          <a:ext cx="2057401" cy="655320"/>
        </p:xfrm>
        <a:graphic>
          <a:graphicData uri="http://schemas.openxmlformats.org/presentationml/2006/ole">
            <p:oleObj spid="_x0000_s36199" name="Equation" r:id="rId5" imgW="812447" imgH="241195" progId="">
              <p:embed/>
            </p:oleObj>
          </a:graphicData>
        </a:graphic>
      </p:graphicFrame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4876800" y="5562600"/>
          <a:ext cx="1447800" cy="1016907"/>
        </p:xfrm>
        <a:graphic>
          <a:graphicData uri="http://schemas.openxmlformats.org/presentationml/2006/ole">
            <p:oleObj spid="_x0000_s36200" name="Equation" r:id="rId6" imgW="571252" imgH="393529" progId="">
              <p:embed/>
            </p:oleObj>
          </a:graphicData>
        </a:graphic>
      </p:graphicFrame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0" y="561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4143372" y="2285992"/>
            <a:ext cx="4729162" cy="156966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dF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–</a:t>
            </a:r>
            <a:r>
              <a:rPr kumimoji="0" lang="ru-RU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dl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uzınlıqtaǵı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ótkizgish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elementine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tásir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etiwshi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kúsh</a:t>
            </a: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; </a:t>
            </a:r>
            <a:endParaRPr kumimoji="0" lang="ru-RU" sz="2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α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– </a:t>
            </a: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dl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hám</a:t>
            </a: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 В</a:t>
            </a:r>
            <a:r>
              <a:rPr lang="ru-RU" sz="2400" b="1" dirty="0" smtClean="0"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ea typeface="Times New Roman" pitchFamily="18" charset="0"/>
                <a:cs typeface="Times New Roman" pitchFamily="18" charset="0"/>
              </a:rPr>
              <a:t>vektorlar</a:t>
            </a:r>
            <a:r>
              <a:rPr lang="en-US" sz="2400" b="1" dirty="0" smtClean="0"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ea typeface="Times New Roman" pitchFamily="18" charset="0"/>
                <a:cs typeface="Times New Roman" pitchFamily="18" charset="0"/>
              </a:rPr>
              <a:t>arasındaǵı</a:t>
            </a:r>
            <a:r>
              <a:rPr lang="en-US" sz="2400" b="1" dirty="0" smtClean="0"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ea typeface="Times New Roman" pitchFamily="18" charset="0"/>
                <a:cs typeface="Times New Roman" pitchFamily="18" charset="0"/>
              </a:rPr>
              <a:t>múyesh</a:t>
            </a:r>
            <a:r>
              <a:rPr lang="en-US" sz="2400" b="1" dirty="0" smtClean="0"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</p:txBody>
      </p:sp>
      <p:graphicFrame>
        <p:nvGraphicFramePr>
          <p:cNvPr id="3584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54853189"/>
              </p:ext>
            </p:extLst>
          </p:nvPr>
        </p:nvGraphicFramePr>
        <p:xfrm>
          <a:off x="6675438" y="4114800"/>
          <a:ext cx="1736725" cy="1306513"/>
        </p:xfrm>
        <a:graphic>
          <a:graphicData uri="http://schemas.openxmlformats.org/presentationml/2006/ole">
            <p:oleObj spid="_x0000_s36201" name="Equation" r:id="rId7" imgW="774360" imgH="6602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Amper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kúshiniń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toklı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ótkizgishke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tásiri</a:t>
            </a:r>
            <a:endParaRPr lang="ru-RU" sz="3600" b="1" dirty="0">
              <a:solidFill>
                <a:schemeClr val="tx1"/>
              </a:solidFill>
            </a:endParaRPr>
          </a:p>
        </p:txBody>
      </p:sp>
    </p:spTree>
    <p:controls>
      <p:control spid="70697" name="ShockwaveFlash1" r:id="rId2" imgW="7085714" imgH="4571429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6324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Toklardıń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ózara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tásiri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152400" y="990600"/>
            <a:ext cx="3848096" cy="1652582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b="1" dirty="0" err="1" smtClean="0"/>
              <a:t>Eki</a:t>
            </a:r>
            <a:r>
              <a:rPr lang="en-US" sz="2400" b="1" dirty="0" smtClean="0"/>
              <a:t> parallel </a:t>
            </a:r>
            <a:r>
              <a:rPr lang="en-US" sz="2400" b="1" dirty="0" err="1" smtClean="0"/>
              <a:t>ótkizgishlerde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aqqan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tartısıwı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baqlanadı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pic>
        <p:nvPicPr>
          <p:cNvPr id="31745" name="Picture 1" descr="D:\МКЛ_11\ЛЕКЦИЯ 10\{E4B1F80B-3BC5-46AC-ADB6-8B0CA8FF71A5}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4810" y="3048000"/>
            <a:ext cx="4643470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4214810" y="990600"/>
            <a:ext cx="4624390" cy="1652582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b="1" dirty="0" err="1" smtClean="0"/>
              <a:t>Toklar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qarama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aqqan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ótkizgishler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iyterisiw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52400" y="3048000"/>
            <a:ext cx="3810000" cy="2452702"/>
          </a:xfrm>
          <a:prstGeom prst="rect">
            <a:avLst/>
          </a:prstGeom>
          <a:ln w="3810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b="1" dirty="0" err="1" smtClean="0"/>
              <a:t>Toklardıń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júzege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keledi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Amper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menen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etedi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hám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onıń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kerisi</a:t>
            </a:r>
            <a:r>
              <a:rPr lang="en-US" sz="2400" b="1" i="1" dirty="0" smtClean="0"/>
              <a:t>. </a:t>
            </a:r>
            <a:endParaRPr lang="ru-RU" sz="2400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42844" y="5572140"/>
            <a:ext cx="4067172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42844" y="5572140"/>
          <a:ext cx="4043363" cy="1012825"/>
        </p:xfrm>
        <a:graphic>
          <a:graphicData uri="http://schemas.openxmlformats.org/presentationml/2006/ole">
            <p:oleObj spid="_x0000_s31833" name="Equation" r:id="rId5" imgW="1562100" imgH="3937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Toklardıń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ózara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tásiri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  <p:controls>
      <p:control spid="48170" name="ShockwaveFlash1" r:id="rId2" imgW="1828571" imgH="1828571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8"/>
  <p:tag name="ISPRING_ULTRA_SCORM_DURATION" val="3600"/>
  <p:tag name="ISPRING_SCORM_RATE_SLIDES" val="0"/>
  <p:tag name="ISPRING_SCORM_RATE_QUIZZES" val="0"/>
  <p:tag name="ISPRING_SCORM_PASSING_SCORE" val="0.0000000000"/>
  <p:tag name="ISPRING_RESOURCE_PATHS_HASH_2" val="5ac23728fc89eb1f69358922075a6db9bc44011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7025</TotalTime>
  <Words>1544</Words>
  <Application>Microsoft Office PowerPoint</Application>
  <PresentationFormat>Экран (4:3)</PresentationFormat>
  <Paragraphs>230</Paragraphs>
  <Slides>36</Slides>
  <Notes>31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8" baseType="lpstr">
      <vt:lpstr>Office Theme</vt:lpstr>
      <vt:lpstr>Equation</vt:lpstr>
      <vt:lpstr>ELEKTROMAGNETIZM</vt:lpstr>
      <vt:lpstr>ELEKTROMAGNETIZM </vt:lpstr>
      <vt:lpstr>Слайд 3</vt:lpstr>
      <vt:lpstr>Lekciya rejesi </vt:lpstr>
      <vt:lpstr>Amper nızamı</vt:lpstr>
      <vt:lpstr>Amper nızamı </vt:lpstr>
      <vt:lpstr>Amper kúshiniń toklı ótkizgishke tásiri</vt:lpstr>
      <vt:lpstr>Toklardıń ózara tásiri</vt:lpstr>
      <vt:lpstr>Toklardıń ózara tásiri</vt:lpstr>
      <vt:lpstr>Tuwrı sızıqlı toklı ótkizgishtiń magnit maydanı indukciyası</vt:lpstr>
      <vt:lpstr>Magnit maydanda toklı kontur</vt:lpstr>
      <vt:lpstr>Aylanbalı moment ańlatpası</vt:lpstr>
      <vt:lpstr>Слайд 13</vt:lpstr>
      <vt:lpstr>Aylandırıwshı moment</vt:lpstr>
      <vt:lpstr>Magnit maydanında zaryadlanǵan bólekshelerdiń háreketi. Lorenc kúshi </vt:lpstr>
      <vt:lpstr> Lorenc kúshi </vt:lpstr>
      <vt:lpstr>Elektr hám magnit maydanlarında bólekshelerdiń háreketi</vt:lpstr>
      <vt:lpstr>Zaryadlanǵan bólekshelerdiń magnit maydanındaǵı háreketi</vt:lpstr>
      <vt:lpstr>Слайд 19</vt:lpstr>
      <vt:lpstr>Слайд 20</vt:lpstr>
      <vt:lpstr>Zaryadlanǵan bólekshelerdiń magnit maydanındaǵı háreketi</vt:lpstr>
      <vt:lpstr>Xoll effekti</vt:lpstr>
      <vt:lpstr>Xoll effekti</vt:lpstr>
      <vt:lpstr>Слайд 24</vt:lpstr>
      <vt:lpstr>Слайд 25</vt:lpstr>
      <vt:lpstr>Слайд 26</vt:lpstr>
      <vt:lpstr>Magnit aǵımınıń tutılıwı</vt:lpstr>
      <vt:lpstr>Слайд 28</vt:lpstr>
      <vt:lpstr>Слайд 29</vt:lpstr>
      <vt:lpstr>Слайд 30</vt:lpstr>
      <vt:lpstr>Слайд 31</vt:lpstr>
      <vt:lpstr>PAYDALANÍLǴAN ÁDEBIYAТLAR</vt:lpstr>
      <vt:lpstr>Слайд 33</vt:lpstr>
      <vt:lpstr>PEDAGOGIKALÍQ DÁSTÚRIY QURALLAR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Physics</dc:creator>
  <cp:lastModifiedBy>User</cp:lastModifiedBy>
  <cp:revision>497</cp:revision>
  <dcterms:modified xsi:type="dcterms:W3CDTF">2005-12-28T20:42:43Z</dcterms:modified>
</cp:coreProperties>
</file>